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9" r:id="rId5"/>
    <p:sldId id="260" r:id="rId6"/>
    <p:sldId id="274" r:id="rId7"/>
    <p:sldId id="275" r:id="rId8"/>
    <p:sldId id="264" r:id="rId9"/>
    <p:sldId id="271" r:id="rId10"/>
    <p:sldId id="273" r:id="rId11"/>
    <p:sldId id="265" r:id="rId12"/>
    <p:sldId id="262" r:id="rId13"/>
    <p:sldId id="266" r:id="rId14"/>
    <p:sldId id="267" r:id="rId15"/>
    <p:sldId id="268" r:id="rId16"/>
    <p:sldId id="269" r:id="rId17"/>
    <p:sldId id="270" r:id="rId18"/>
    <p:sldId id="272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30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EF0099-DB91-CE77-66C7-395D56F9014F}" v="89" dt="2025-06-02T06:30:34.649"/>
    <p1510:client id="{A285BA0E-62DC-54FF-CA6F-E33DB775AB33}" v="1201" dt="2025-06-02T09:36:22.8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50" d="100"/>
          <a:sy n="150" d="100"/>
        </p:scale>
        <p:origin x="-744" y="-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0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28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10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57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983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79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30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59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18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8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3A43DF-04A3-4662-88CA-28FDED1CFC09}" type="datetimeFigureOut">
              <a:rPr lang="cs-CZ" smtClean="0"/>
              <a:t>02.06.2025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25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7.jpeg"/><Relationship Id="rId5" Type="http://schemas.openxmlformats.org/officeDocument/2006/relationships/image" Target="../media/image5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26" Type="http://schemas.openxmlformats.org/officeDocument/2006/relationships/image" Target="../media/image4.png"/><Relationship Id="rId3" Type="http://schemas.openxmlformats.org/officeDocument/2006/relationships/image" Target="../media/image10.jpeg"/><Relationship Id="rId21" Type="http://schemas.openxmlformats.org/officeDocument/2006/relationships/image" Target="../media/image28.jpe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17" Type="http://schemas.openxmlformats.org/officeDocument/2006/relationships/image" Target="../media/image24.png"/><Relationship Id="rId25" Type="http://schemas.openxmlformats.org/officeDocument/2006/relationships/image" Target="../media/image5.svg"/><Relationship Id="rId2" Type="http://schemas.openxmlformats.org/officeDocument/2006/relationships/image" Target="../media/image9.jpeg"/><Relationship Id="rId16" Type="http://schemas.openxmlformats.org/officeDocument/2006/relationships/image" Target="../media/image23.png"/><Relationship Id="rId20" Type="http://schemas.openxmlformats.org/officeDocument/2006/relationships/image" Target="../media/image27.jpeg"/><Relationship Id="rId29" Type="http://schemas.openxmlformats.org/officeDocument/2006/relationships/image" Target="../media/image9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3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23" Type="http://schemas.openxmlformats.org/officeDocument/2006/relationships/image" Target="../media/image3.svg"/><Relationship Id="rId28" Type="http://schemas.openxmlformats.org/officeDocument/2006/relationships/image" Target="../media/image5.png"/><Relationship Id="rId10" Type="http://schemas.openxmlformats.org/officeDocument/2006/relationships/image" Target="../media/image17.png"/><Relationship Id="rId19" Type="http://schemas.openxmlformats.org/officeDocument/2006/relationships/image" Target="../media/image26.jpeg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openxmlformats.org/officeDocument/2006/relationships/image" Target="../media/image21.png"/><Relationship Id="rId22" Type="http://schemas.openxmlformats.org/officeDocument/2006/relationships/image" Target="../media/image2.png"/><Relationship Id="rId27" Type="http://schemas.openxmlformats.org/officeDocument/2006/relationships/image" Target="../media/image7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11" Type="http://schemas.openxmlformats.org/officeDocument/2006/relationships/image" Target="../media/image29.jpeg"/><Relationship Id="rId5" Type="http://schemas.openxmlformats.org/officeDocument/2006/relationships/image" Target="../media/image3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0.jpeg"/><Relationship Id="rId7" Type="http://schemas.openxmlformats.org/officeDocument/2006/relationships/image" Target="../media/image5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2.jpeg"/><Relationship Id="rId3" Type="http://schemas.openxmlformats.org/officeDocument/2006/relationships/image" Target="../media/image2.png"/><Relationship Id="rId7" Type="http://schemas.openxmlformats.org/officeDocument/2006/relationships/image" Target="../media/image5.svg"/><Relationship Id="rId12" Type="http://schemas.openxmlformats.org/officeDocument/2006/relationships/image" Target="../media/image1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5.png"/><Relationship Id="rId9" Type="http://schemas.openxmlformats.org/officeDocument/2006/relationships/image" Target="../media/image7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3.jpeg"/><Relationship Id="rId7" Type="http://schemas.openxmlformats.org/officeDocument/2006/relationships/image" Target="../media/image5.svg"/><Relationship Id="rId12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5.png"/><Relationship Id="rId9" Type="http://schemas.openxmlformats.org/officeDocument/2006/relationships/image" Target="../media/image7.svg"/><Relationship Id="rId1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18" Type="http://schemas.openxmlformats.org/officeDocument/2006/relationships/image" Target="../media/image50.jpeg"/><Relationship Id="rId26" Type="http://schemas.openxmlformats.org/officeDocument/2006/relationships/image" Target="../media/image7.svg"/><Relationship Id="rId3" Type="http://schemas.openxmlformats.org/officeDocument/2006/relationships/image" Target="../media/image35.jpeg"/><Relationship Id="rId21" Type="http://schemas.openxmlformats.org/officeDocument/2006/relationships/image" Target="../media/image2.pn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17" Type="http://schemas.openxmlformats.org/officeDocument/2006/relationships/image" Target="../media/image49.jpeg"/><Relationship Id="rId25" Type="http://schemas.openxmlformats.org/officeDocument/2006/relationships/image" Target="../media/image4.png"/><Relationship Id="rId2" Type="http://schemas.openxmlformats.org/officeDocument/2006/relationships/image" Target="../media/image13.png"/><Relationship Id="rId16" Type="http://schemas.openxmlformats.org/officeDocument/2006/relationships/image" Target="../media/image48.jpeg"/><Relationship Id="rId20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24" Type="http://schemas.openxmlformats.org/officeDocument/2006/relationships/image" Target="../media/image5.svg"/><Relationship Id="rId5" Type="http://schemas.openxmlformats.org/officeDocument/2006/relationships/image" Target="../media/image37.jpeg"/><Relationship Id="rId15" Type="http://schemas.openxmlformats.org/officeDocument/2006/relationships/image" Target="../media/image47.jpeg"/><Relationship Id="rId23" Type="http://schemas.openxmlformats.org/officeDocument/2006/relationships/image" Target="../media/image3.png"/><Relationship Id="rId28" Type="http://schemas.openxmlformats.org/officeDocument/2006/relationships/image" Target="../media/image9.svg"/><Relationship Id="rId10" Type="http://schemas.openxmlformats.org/officeDocument/2006/relationships/image" Target="../media/image42.jpeg"/><Relationship Id="rId19" Type="http://schemas.openxmlformats.org/officeDocument/2006/relationships/image" Target="../media/image51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Relationship Id="rId22" Type="http://schemas.openxmlformats.org/officeDocument/2006/relationships/image" Target="../media/image3.svg"/><Relationship Id="rId27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54.jpeg"/><Relationship Id="rId3" Type="http://schemas.openxmlformats.org/officeDocument/2006/relationships/image" Target="../media/image2.png"/><Relationship Id="rId7" Type="http://schemas.openxmlformats.org/officeDocument/2006/relationships/image" Target="../media/image5.svg"/><Relationship Id="rId12" Type="http://schemas.openxmlformats.org/officeDocument/2006/relationships/image" Target="../media/image53.jpeg"/><Relationship Id="rId2" Type="http://schemas.openxmlformats.org/officeDocument/2006/relationships/image" Target="../media/image13.png"/><Relationship Id="rId16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5" Type="http://schemas.openxmlformats.org/officeDocument/2006/relationships/image" Target="../media/image56.jpeg"/><Relationship Id="rId10" Type="http://schemas.openxmlformats.org/officeDocument/2006/relationships/image" Target="../media/image5.png"/><Relationship Id="rId9" Type="http://schemas.openxmlformats.org/officeDocument/2006/relationships/image" Target="../media/image7.svg"/><Relationship Id="rId14" Type="http://schemas.openxmlformats.org/officeDocument/2006/relationships/image" Target="../media/image5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jpeg"/><Relationship Id="rId18" Type="http://schemas.openxmlformats.org/officeDocument/2006/relationships/image" Target="../media/image5.svg"/><Relationship Id="rId3" Type="http://schemas.openxmlformats.org/officeDocument/2006/relationships/image" Target="../media/image58.jpeg"/><Relationship Id="rId21" Type="http://schemas.openxmlformats.org/officeDocument/2006/relationships/image" Target="../media/image5.png"/><Relationship Id="rId7" Type="http://schemas.openxmlformats.org/officeDocument/2006/relationships/image" Target="../media/image62.jpeg"/><Relationship Id="rId12" Type="http://schemas.openxmlformats.org/officeDocument/2006/relationships/image" Target="../media/image67.jpeg"/><Relationship Id="rId17" Type="http://schemas.openxmlformats.org/officeDocument/2006/relationships/image" Target="../media/image3.png"/><Relationship Id="rId2" Type="http://schemas.openxmlformats.org/officeDocument/2006/relationships/image" Target="../media/image1.png"/><Relationship Id="rId16" Type="http://schemas.openxmlformats.org/officeDocument/2006/relationships/image" Target="../media/image3.svg"/><Relationship Id="rId20" Type="http://schemas.openxmlformats.org/officeDocument/2006/relationships/image" Target="../media/image7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jpeg"/><Relationship Id="rId15" Type="http://schemas.openxmlformats.org/officeDocument/2006/relationships/image" Target="../media/image2.png"/><Relationship Id="rId10" Type="http://schemas.openxmlformats.org/officeDocument/2006/relationships/image" Target="../media/image65.png"/><Relationship Id="rId19" Type="http://schemas.openxmlformats.org/officeDocument/2006/relationships/image" Target="../media/image4.png"/><Relationship Id="rId4" Type="http://schemas.openxmlformats.org/officeDocument/2006/relationships/image" Target="../media/image59.png"/><Relationship Id="rId9" Type="http://schemas.openxmlformats.org/officeDocument/2006/relationships/image" Target="../media/image64.jpeg"/><Relationship Id="rId14" Type="http://schemas.openxmlformats.org/officeDocument/2006/relationships/image" Target="../media/image69.jpeg"/><Relationship Id="rId22" Type="http://schemas.openxmlformats.org/officeDocument/2006/relationships/image" Target="../media/image9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13" Type="http://schemas.openxmlformats.org/officeDocument/2006/relationships/image" Target="../media/image5.svg"/><Relationship Id="rId3" Type="http://schemas.openxmlformats.org/officeDocument/2006/relationships/image" Target="../media/image71.png"/><Relationship Id="rId7" Type="http://schemas.openxmlformats.org/officeDocument/2006/relationships/image" Target="../media/image75.jpeg"/><Relationship Id="rId12" Type="http://schemas.openxmlformats.org/officeDocument/2006/relationships/image" Target="../media/image3.png"/><Relationship Id="rId17" Type="http://schemas.openxmlformats.org/officeDocument/2006/relationships/image" Target="../media/image9.svg"/><Relationship Id="rId2" Type="http://schemas.openxmlformats.org/officeDocument/2006/relationships/image" Target="../media/image13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11" Type="http://schemas.openxmlformats.org/officeDocument/2006/relationships/image" Target="../media/image3.svg"/><Relationship Id="rId5" Type="http://schemas.openxmlformats.org/officeDocument/2006/relationships/image" Target="../media/image73.jpeg"/><Relationship Id="rId15" Type="http://schemas.openxmlformats.org/officeDocument/2006/relationships/image" Target="../media/image7.svg"/><Relationship Id="rId10" Type="http://schemas.openxmlformats.org/officeDocument/2006/relationships/image" Target="../media/image2.png"/><Relationship Id="rId4" Type="http://schemas.openxmlformats.org/officeDocument/2006/relationships/image" Target="../media/image72.png"/><Relationship Id="rId9" Type="http://schemas.openxmlformats.org/officeDocument/2006/relationships/image" Target="../media/image77.jpeg"/><Relationship Id="rId1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9.svg"/><Relationship Id="rId3" Type="http://schemas.openxmlformats.org/officeDocument/2006/relationships/image" Target="../media/image78.png"/><Relationship Id="rId7" Type="http://schemas.openxmlformats.org/officeDocument/2006/relationships/image" Target="../media/image3.svg"/><Relationship Id="rId12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7.svg"/><Relationship Id="rId5" Type="http://schemas.openxmlformats.org/officeDocument/2006/relationships/image" Target="../media/image80.jpeg"/><Relationship Id="rId10" Type="http://schemas.openxmlformats.org/officeDocument/2006/relationships/image" Target="../media/image4.png"/><Relationship Id="rId4" Type="http://schemas.openxmlformats.org/officeDocument/2006/relationships/image" Target="../media/image79.jpeg"/><Relationship Id="rId9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1.jpeg"/><Relationship Id="rId7" Type="http://schemas.openxmlformats.org/officeDocument/2006/relationships/image" Target="../media/image5.sv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13" Type="http://schemas.openxmlformats.org/officeDocument/2006/relationships/image" Target="../media/image5.png"/><Relationship Id="rId3" Type="http://schemas.openxmlformats.org/officeDocument/2006/relationships/image" Target="../media/image82.png"/><Relationship Id="rId7" Type="http://schemas.openxmlformats.org/officeDocument/2006/relationships/image" Target="../media/image2.png"/><Relationship Id="rId12" Type="http://schemas.openxmlformats.org/officeDocument/2006/relationships/image" Target="../media/image7.sv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11" Type="http://schemas.openxmlformats.org/officeDocument/2006/relationships/image" Target="../media/image4.png"/><Relationship Id="rId5" Type="http://schemas.openxmlformats.org/officeDocument/2006/relationships/image" Target="../media/image84.png"/><Relationship Id="rId10" Type="http://schemas.openxmlformats.org/officeDocument/2006/relationships/image" Target="../media/image5.svg"/><Relationship Id="rId4" Type="http://schemas.openxmlformats.org/officeDocument/2006/relationships/image" Target="../media/image83.png"/><Relationship Id="rId9" Type="http://schemas.openxmlformats.org/officeDocument/2006/relationships/image" Target="../media/image3.png"/><Relationship Id="rId14" Type="http://schemas.openxmlformats.org/officeDocument/2006/relationships/image" Target="../media/image9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4.png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12" Type="http://schemas.openxmlformats.org/officeDocument/2006/relationships/image" Target="../media/image5.svg"/><Relationship Id="rId2" Type="http://schemas.openxmlformats.org/officeDocument/2006/relationships/image" Target="../media/image9.jpeg"/><Relationship Id="rId16" Type="http://schemas.openxmlformats.org/officeDocument/2006/relationships/image" Target="../media/image9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11" Type="http://schemas.openxmlformats.org/officeDocument/2006/relationships/image" Target="../media/image3.png"/><Relationship Id="rId5" Type="http://schemas.openxmlformats.org/officeDocument/2006/relationships/image" Target="../media/image88.jpeg"/><Relationship Id="rId15" Type="http://schemas.openxmlformats.org/officeDocument/2006/relationships/image" Target="../media/image5.png"/><Relationship Id="rId10" Type="http://schemas.openxmlformats.org/officeDocument/2006/relationships/image" Target="../media/image3.svg"/><Relationship Id="rId4" Type="http://schemas.openxmlformats.org/officeDocument/2006/relationships/image" Target="../media/image87.jpeg"/><Relationship Id="rId9" Type="http://schemas.openxmlformats.org/officeDocument/2006/relationships/image" Target="../media/image2.png"/><Relationship Id="rId14" Type="http://schemas.openxmlformats.org/officeDocument/2006/relationships/image" Target="../media/image7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13" Type="http://schemas.openxmlformats.org/officeDocument/2006/relationships/image" Target="../media/image5.png"/><Relationship Id="rId3" Type="http://schemas.openxmlformats.org/officeDocument/2006/relationships/image" Target="../media/image92.jpeg"/><Relationship Id="rId7" Type="http://schemas.openxmlformats.org/officeDocument/2006/relationships/image" Target="../media/image2.png"/><Relationship Id="rId12" Type="http://schemas.openxmlformats.org/officeDocument/2006/relationships/image" Target="../media/image7.sv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11" Type="http://schemas.openxmlformats.org/officeDocument/2006/relationships/image" Target="../media/image4.png"/><Relationship Id="rId5" Type="http://schemas.openxmlformats.org/officeDocument/2006/relationships/image" Target="../media/image94.jpeg"/><Relationship Id="rId10" Type="http://schemas.openxmlformats.org/officeDocument/2006/relationships/image" Target="../media/image5.svg"/><Relationship Id="rId4" Type="http://schemas.openxmlformats.org/officeDocument/2006/relationships/image" Target="../media/image93.jpeg"/><Relationship Id="rId9" Type="http://schemas.openxmlformats.org/officeDocument/2006/relationships/image" Target="../media/image3.png"/><Relationship Id="rId14" Type="http://schemas.openxmlformats.org/officeDocument/2006/relationships/image" Target="../media/image9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="" xmlns:a16="http://schemas.microsoft.com/office/drawing/2014/main" id="{BE0C62A5-6BE7-0FBF-831E-658611910F1E}"/>
              </a:ext>
            </a:extLst>
          </p:cNvPr>
          <p:cNvSpPr>
            <a:spLocks noGrp="1"/>
          </p:cNvSpPr>
          <p:nvPr/>
        </p:nvSpPr>
        <p:spPr>
          <a:xfrm>
            <a:off x="576072" y="1124712"/>
            <a:ext cx="11036808" cy="31729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/>
              <a:t>ATD Elektronik s.r.o.</a:t>
            </a:r>
          </a:p>
        </p:txBody>
      </p:sp>
      <p:sp>
        <p:nvSpPr>
          <p:cNvPr id="5" name="Podnadpis 2">
            <a:extLst>
              <a:ext uri="{FF2B5EF4-FFF2-40B4-BE49-F238E27FC236}">
                <a16:creationId xmlns="" xmlns:a16="http://schemas.microsoft.com/office/drawing/2014/main" id="{85383363-2A5E-F447-1E19-3308AF7C295E}"/>
              </a:ext>
            </a:extLst>
          </p:cNvPr>
          <p:cNvSpPr>
            <a:spLocks noGrp="1"/>
          </p:cNvSpPr>
          <p:nvPr/>
        </p:nvSpPr>
        <p:spPr>
          <a:xfrm>
            <a:off x="575972" y="4296817"/>
            <a:ext cx="5442163" cy="34867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b="1">
                <a:latin typeface="Aptos Display"/>
              </a:rPr>
              <a:t>Velkoobchod s elektronickými komponenty</a:t>
            </a:r>
          </a:p>
        </p:txBody>
      </p:sp>
      <p:pic>
        <p:nvPicPr>
          <p:cNvPr id="3" name="Obrázek 2" descr="Obsah obrázku text, Grafika, logo, Písmo&#10;&#10;Obsah generovaný pomocí AI může být nesprávný.">
            <a:extLst>
              <a:ext uri="{FF2B5EF4-FFF2-40B4-BE49-F238E27FC236}">
                <a16:creationId xmlns="" xmlns:a16="http://schemas.microsoft.com/office/drawing/2014/main" id="{D0724627-3DA5-7154-8D7B-3EA5FBD08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5908" y="5328871"/>
            <a:ext cx="3483951" cy="852854"/>
          </a:xfrm>
          <a:prstGeom prst="rect">
            <a:avLst/>
          </a:prstGeom>
        </p:spPr>
      </p:pic>
      <p:sp>
        <p:nvSpPr>
          <p:cNvPr id="14" name="Obdélník 13">
            <a:extLst>
              <a:ext uri="{FF2B5EF4-FFF2-40B4-BE49-F238E27FC236}">
                <a16:creationId xmlns="" xmlns:a16="http://schemas.microsoft.com/office/drawing/2014/main" id="{8CCE315C-6E95-689B-2D6D-1A5D64905C8A}"/>
              </a:ext>
            </a:extLst>
          </p:cNvPr>
          <p:cNvSpPr/>
          <p:nvPr/>
        </p:nvSpPr>
        <p:spPr>
          <a:xfrm flipV="1">
            <a:off x="234461" y="4183674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6BF532D-62EE-0C35-35B8-B33A71199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54" y="230654"/>
            <a:ext cx="10515600" cy="749261"/>
          </a:xfrm>
        </p:spPr>
        <p:txBody>
          <a:bodyPr>
            <a:normAutofit/>
          </a:bodyPr>
          <a:lstStyle/>
          <a:p>
            <a:r>
              <a:rPr lang="cs-CZ" sz="3200" b="1"/>
              <a:t>ATD Elektronik s.r.o.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8B841EE2-3D54-5D80-BE5A-4915F55933F1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26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34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38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41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43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45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47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  <p:pic>
        <p:nvPicPr>
          <p:cNvPr id="17" name="Obrázek 16" descr="Obsah obrázku snímek obrazovky, design&#10;&#10;Obsah generovaný pomocí AI může být nesprávný.">
            <a:extLst>
              <a:ext uri="{FF2B5EF4-FFF2-40B4-BE49-F238E27FC236}">
                <a16:creationId xmlns="" xmlns:a16="http://schemas.microsoft.com/office/drawing/2014/main" id="{A79EA410-A691-A452-1EE3-42596EE7AF9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17114" y="3233964"/>
            <a:ext cx="3447513" cy="2821215"/>
          </a:xfrm>
          <a:prstGeom prst="rect">
            <a:avLst/>
          </a:prstGeom>
        </p:spPr>
      </p:pic>
      <p:pic>
        <p:nvPicPr>
          <p:cNvPr id="31" name="Obrázek 30" descr="Obsah obrázku text, snímek obrazovky, grafický design, design&#10;&#10;Obsah generovaný pomocí AI může být nesprávný.">
            <a:extLst>
              <a:ext uri="{FF2B5EF4-FFF2-40B4-BE49-F238E27FC236}">
                <a16:creationId xmlns="" xmlns:a16="http://schemas.microsoft.com/office/drawing/2014/main" id="{FC5F33ED-B13B-4C99-E14C-7C6B09F6E39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74573" y="3436204"/>
            <a:ext cx="2921001" cy="1568859"/>
          </a:xfrm>
          <a:prstGeom prst="rect">
            <a:avLst/>
          </a:prstGeom>
        </p:spPr>
      </p:pic>
      <p:sp>
        <p:nvSpPr>
          <p:cNvPr id="33" name="TextovéPole 32">
            <a:extLst>
              <a:ext uri="{FF2B5EF4-FFF2-40B4-BE49-F238E27FC236}">
                <a16:creationId xmlns="" xmlns:a16="http://schemas.microsoft.com/office/drawing/2014/main" id="{9A1A99B6-D3C4-39CE-385C-860FB35F8970}"/>
              </a:ext>
            </a:extLst>
          </p:cNvPr>
          <p:cNvSpPr txBox="1"/>
          <p:nvPr/>
        </p:nvSpPr>
        <p:spPr>
          <a:xfrm>
            <a:off x="175847" y="1252904"/>
            <a:ext cx="11686440" cy="11695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>
                <a:latin typeface="Aptos Display"/>
                <a:ea typeface="Roboto"/>
                <a:cs typeface="Roboto"/>
              </a:rPr>
              <a:t>Společnost ATD Elektronik </a:t>
            </a:r>
            <a:r>
              <a:rPr lang="cs-CZ" sz="1400" dirty="0">
                <a:latin typeface="Aptos Display"/>
                <a:ea typeface="Roboto"/>
                <a:cs typeface="Roboto"/>
              </a:rPr>
              <a:t>byla založena v roce 1994. Jsme menší rodinná firma. Sídlo firmy je v obci </a:t>
            </a:r>
            <a:r>
              <a:rPr lang="cs-CZ" sz="1400" dirty="0" err="1">
                <a:latin typeface="Aptos Display"/>
                <a:ea typeface="Roboto"/>
                <a:cs typeface="Roboto"/>
              </a:rPr>
              <a:t>Luženice</a:t>
            </a:r>
            <a:r>
              <a:rPr lang="cs-CZ" sz="1400" dirty="0">
                <a:latin typeface="Aptos Display"/>
                <a:ea typeface="Roboto"/>
                <a:cs typeface="Roboto"/>
              </a:rPr>
              <a:t>, 4 km od města Domažlice v západních Čechách. Naším hlavním předmětem podnikání je distribuce elektronických součástek z celého světa.</a:t>
            </a:r>
            <a:br>
              <a:rPr lang="cs-CZ" sz="1400" dirty="0">
                <a:latin typeface="Aptos Display"/>
                <a:ea typeface="Roboto"/>
                <a:cs typeface="Roboto"/>
              </a:rPr>
            </a:br>
            <a:endParaRPr lang="cs-CZ" sz="1400" dirty="0">
              <a:latin typeface="Aptos Display"/>
              <a:ea typeface="Roboto"/>
              <a:cs typeface="Roboto"/>
            </a:endParaRPr>
          </a:p>
          <a:p>
            <a:r>
              <a:rPr lang="cs-CZ" sz="1400" b="1" dirty="0">
                <a:latin typeface="Aptos Display"/>
                <a:ea typeface="Roboto"/>
                <a:cs typeface="Roboto"/>
              </a:rPr>
              <a:t>Mezi náš hlavní sortiment patří</a:t>
            </a:r>
            <a:r>
              <a:rPr lang="cs-CZ" sz="1400" dirty="0">
                <a:latin typeface="Aptos Display"/>
                <a:ea typeface="Roboto"/>
                <a:cs typeface="Roboto"/>
              </a:rPr>
              <a:t>: ferity, měniče AC/DC a DC/DC, cívky, diody, filtry, kabely, konektory, relé, svorkovnice, tranzistory, CMOS, klávesnice, knoflíky, kondenzátory, krystaly, LED diody, EMC stínění, skříně a krabičky, antény, patice, přepínače, tlumivky, termistory.</a:t>
            </a:r>
          </a:p>
        </p:txBody>
      </p:sp>
      <p:pic>
        <p:nvPicPr>
          <p:cNvPr id="36" name="Obrázek 35" descr="Obsah obrázku venku, obloha, mrak, budova&#10;&#10;Obsah generovaný pomocí AI může být nesprávný.">
            <a:extLst>
              <a:ext uri="{FF2B5EF4-FFF2-40B4-BE49-F238E27FC236}">
                <a16:creationId xmlns="" xmlns:a16="http://schemas.microsoft.com/office/drawing/2014/main" id="{3C22704F-C5A4-441A-1258-5D69DEDF208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4821" y="2883777"/>
            <a:ext cx="3585143" cy="267672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3361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3052606-35F6-B7CD-C7BA-20B03BBCC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E5D26F8-6E9A-42CA-DF97-D801DC164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54" y="230654"/>
            <a:ext cx="10515600" cy="749261"/>
          </a:xfrm>
        </p:spPr>
        <p:txBody>
          <a:bodyPr>
            <a:normAutofit/>
          </a:bodyPr>
          <a:lstStyle/>
          <a:p>
            <a:r>
              <a:rPr lang="cs-CZ" sz="3200" b="1"/>
              <a:t>PARTNEŘI</a:t>
            </a:r>
          </a:p>
        </p:txBody>
      </p:sp>
      <p:pic>
        <p:nvPicPr>
          <p:cNvPr id="4" name="Zástupný obsah 3" descr="Obsah obrázku Písmo, logo, Grafika, text&#10;&#10;Obsah generovaný pomocí AI může být nesprávný.">
            <a:extLst>
              <a:ext uri="{FF2B5EF4-FFF2-40B4-BE49-F238E27FC236}">
                <a16:creationId xmlns="" xmlns:a16="http://schemas.microsoft.com/office/drawing/2014/main" id="{C94A20E3-E345-EED0-4861-3B405BB0E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6896" y="3782838"/>
            <a:ext cx="2100303" cy="564968"/>
          </a:xfrm>
        </p:spPr>
      </p:pic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D87A818E-2349-A46F-96A2-6347A746E15D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Obsah obrázku text, Písmo, logo, Grafika&#10;&#10;Obsah generovaný pomocí AI může být nesprávný.">
            <a:extLst>
              <a:ext uri="{FF2B5EF4-FFF2-40B4-BE49-F238E27FC236}">
                <a16:creationId xmlns="" xmlns:a16="http://schemas.microsoft.com/office/drawing/2014/main" id="{643EB02D-C42B-6087-BD28-FC81C6CFA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7080" y="3604864"/>
            <a:ext cx="1439638" cy="791537"/>
          </a:xfrm>
          <a:prstGeom prst="rect">
            <a:avLst/>
          </a:prstGeom>
        </p:spPr>
      </p:pic>
      <p:pic>
        <p:nvPicPr>
          <p:cNvPr id="10" name="Obrázek 9" descr="Obsah obrázku text, Písmo, logo, Grafika&#10;&#10;Obsah generovaný pomocí AI může být nesprávný.">
            <a:extLst>
              <a:ext uri="{FF2B5EF4-FFF2-40B4-BE49-F238E27FC236}">
                <a16:creationId xmlns="" xmlns:a16="http://schemas.microsoft.com/office/drawing/2014/main" id="{313D92F8-2ED2-A962-2A53-2FA2ED4B9E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8046" y="3669677"/>
            <a:ext cx="1566103" cy="582547"/>
          </a:xfrm>
          <a:prstGeom prst="rect">
            <a:avLst/>
          </a:prstGeom>
        </p:spPr>
      </p:pic>
      <p:pic>
        <p:nvPicPr>
          <p:cNvPr id="11" name="Obrázek 10" descr="Obsah obrázku text, Písmo, snímek obrazovky, Grafika&#10;&#10;Obsah generovaný pomocí AI může být nesprávný.">
            <a:extLst>
              <a:ext uri="{FF2B5EF4-FFF2-40B4-BE49-F238E27FC236}">
                <a16:creationId xmlns="" xmlns:a16="http://schemas.microsoft.com/office/drawing/2014/main" id="{42BACFBF-F293-4732-8BEF-537E41F6F1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8870" y="1451457"/>
            <a:ext cx="1812153" cy="703732"/>
          </a:xfrm>
          <a:prstGeom prst="rect">
            <a:avLst/>
          </a:prstGeom>
        </p:spPr>
      </p:pic>
      <p:pic>
        <p:nvPicPr>
          <p:cNvPr id="12" name="Obrázek 11" descr="Obsah obrázku text, Písmo, Grafika, logo&#10;&#10;Obsah generovaný pomocí AI může být nesprávný.">
            <a:extLst>
              <a:ext uri="{FF2B5EF4-FFF2-40B4-BE49-F238E27FC236}">
                <a16:creationId xmlns="" xmlns:a16="http://schemas.microsoft.com/office/drawing/2014/main" id="{1D914D50-E67B-D460-B03A-4614B372B8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2491" y="1464688"/>
            <a:ext cx="1709698" cy="635034"/>
          </a:xfrm>
          <a:prstGeom prst="rect">
            <a:avLst/>
          </a:prstGeom>
        </p:spPr>
      </p:pic>
      <p:pic>
        <p:nvPicPr>
          <p:cNvPr id="14" name="Obrázek 13" descr="Obsah obrázku Písmo, text, logo, symbol&#10;&#10;Obsah generovaný pomocí AI může být nesprávný.">
            <a:extLst>
              <a:ext uri="{FF2B5EF4-FFF2-40B4-BE49-F238E27FC236}">
                <a16:creationId xmlns="" xmlns:a16="http://schemas.microsoft.com/office/drawing/2014/main" id="{DD6FBE17-8ABF-E96F-9742-22AAD9C149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1899" y="1461671"/>
            <a:ext cx="1635980" cy="686762"/>
          </a:xfrm>
          <a:prstGeom prst="rect">
            <a:avLst/>
          </a:prstGeom>
        </p:spPr>
      </p:pic>
      <p:pic>
        <p:nvPicPr>
          <p:cNvPr id="16" name="Obrázek 15" descr="Obsah obrázku text, snímek obrazovky, Písmo, logo&#10;&#10;Obsah generovaný pomocí AI může být nesprávný.">
            <a:extLst>
              <a:ext uri="{FF2B5EF4-FFF2-40B4-BE49-F238E27FC236}">
                <a16:creationId xmlns="" xmlns:a16="http://schemas.microsoft.com/office/drawing/2014/main" id="{C54CF51B-70CD-F74C-5797-BAF2CC10AB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8582" y="2454581"/>
            <a:ext cx="2207479" cy="897111"/>
          </a:xfrm>
          <a:prstGeom prst="rect">
            <a:avLst/>
          </a:prstGeom>
        </p:spPr>
      </p:pic>
      <p:pic>
        <p:nvPicPr>
          <p:cNvPr id="19" name="Obrázek 18" descr="Obsah obrázku Písmo, Grafika, logo, symbol&#10;&#10;Obsah generovaný pomocí AI může být nesprávný.">
            <a:extLst>
              <a:ext uri="{FF2B5EF4-FFF2-40B4-BE49-F238E27FC236}">
                <a16:creationId xmlns="" xmlns:a16="http://schemas.microsoft.com/office/drawing/2014/main" id="{86B38E87-D5E9-E9FD-BEC2-CC9F899086A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10448" y="2600291"/>
            <a:ext cx="1804308" cy="557253"/>
          </a:xfrm>
          <a:prstGeom prst="rect">
            <a:avLst/>
          </a:prstGeom>
        </p:spPr>
      </p:pic>
      <p:pic>
        <p:nvPicPr>
          <p:cNvPr id="20" name="Obrázek 19" descr="Obsah obrázku text, snímek obrazovky, červená, logo&#10;&#10;Obsah generovaný pomocí AI může být nesprávný.">
            <a:extLst>
              <a:ext uri="{FF2B5EF4-FFF2-40B4-BE49-F238E27FC236}">
                <a16:creationId xmlns="" xmlns:a16="http://schemas.microsoft.com/office/drawing/2014/main" id="{27B2950F-7CA5-2168-7562-99CF2DA4E1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13400" y="4660423"/>
            <a:ext cx="1298467" cy="1056556"/>
          </a:xfrm>
          <a:prstGeom prst="rect">
            <a:avLst/>
          </a:prstGeom>
        </p:spPr>
      </p:pic>
      <p:pic>
        <p:nvPicPr>
          <p:cNvPr id="21" name="Obrázek 20" descr="Obsah obrázku text, Písmo, Grafika, grafický design&#10;&#10;Obsah generovaný pomocí AI může být nesprávný.">
            <a:extLst>
              <a:ext uri="{FF2B5EF4-FFF2-40B4-BE49-F238E27FC236}">
                <a16:creationId xmlns="" xmlns:a16="http://schemas.microsoft.com/office/drawing/2014/main" id="{14DFD8E8-53DD-6DB7-DC01-F7CE71F67AA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04877" y="3776277"/>
            <a:ext cx="2055480" cy="464224"/>
          </a:xfrm>
          <a:prstGeom prst="rect">
            <a:avLst/>
          </a:prstGeom>
        </p:spPr>
      </p:pic>
      <p:pic>
        <p:nvPicPr>
          <p:cNvPr id="22" name="Obrázek 21" descr="Obsah obrázku text, Písmo, Grafika, logo&#10;&#10;Obsah generovaný pomocí AI může být nesprávný.">
            <a:extLst>
              <a:ext uri="{FF2B5EF4-FFF2-40B4-BE49-F238E27FC236}">
                <a16:creationId xmlns="" xmlns:a16="http://schemas.microsoft.com/office/drawing/2014/main" id="{DA48EB94-72EF-63B9-C81D-E0751A8729D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85360" y="3672520"/>
            <a:ext cx="1434354" cy="729984"/>
          </a:xfrm>
          <a:prstGeom prst="rect">
            <a:avLst/>
          </a:prstGeom>
        </p:spPr>
      </p:pic>
      <p:pic>
        <p:nvPicPr>
          <p:cNvPr id="27" name="Obrázek 26" descr="Obsah obrázku snímek obrazovky, Grafika, grafický design, logo&#10;&#10;Obsah generovaný pomocí AI může být nesprávný.">
            <a:extLst>
              <a:ext uri="{FF2B5EF4-FFF2-40B4-BE49-F238E27FC236}">
                <a16:creationId xmlns="" xmlns:a16="http://schemas.microsoft.com/office/drawing/2014/main" id="{6627A8F6-E6A0-5E6C-4A43-D877643A24A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11103" y="4978614"/>
            <a:ext cx="1689208" cy="732064"/>
          </a:xfrm>
          <a:prstGeom prst="rect">
            <a:avLst/>
          </a:prstGeom>
        </p:spPr>
      </p:pic>
      <p:pic>
        <p:nvPicPr>
          <p:cNvPr id="28" name="Obrázek 27" descr="Obsah obrázku Písmo, text, logo, Grafika&#10;&#10;Obsah generovaný pomocí AI může být nesprávný.">
            <a:extLst>
              <a:ext uri="{FF2B5EF4-FFF2-40B4-BE49-F238E27FC236}">
                <a16:creationId xmlns="" xmlns:a16="http://schemas.microsoft.com/office/drawing/2014/main" id="{8A68C138-1730-5DDE-95EB-1EBE0AEF82B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10324" y="2591151"/>
            <a:ext cx="1817756" cy="569660"/>
          </a:xfrm>
          <a:prstGeom prst="rect">
            <a:avLst/>
          </a:prstGeom>
        </p:spPr>
      </p:pic>
      <p:pic>
        <p:nvPicPr>
          <p:cNvPr id="29" name="Obrázek 28" descr="Obsah obrázku Písmo, Grafika, logo, symbol&#10;&#10;Obsah generovaný pomocí AI může být nesprávný.">
            <a:extLst>
              <a:ext uri="{FF2B5EF4-FFF2-40B4-BE49-F238E27FC236}">
                <a16:creationId xmlns="" xmlns:a16="http://schemas.microsoft.com/office/drawing/2014/main" id="{F5C9B39F-8579-0AF4-1235-62974640017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17245" y="2648034"/>
            <a:ext cx="1785739" cy="563257"/>
          </a:xfrm>
          <a:prstGeom prst="rect">
            <a:avLst/>
          </a:prstGeom>
        </p:spPr>
      </p:pic>
      <p:pic>
        <p:nvPicPr>
          <p:cNvPr id="25" name="Obrázek 24">
            <a:extLst>
              <a:ext uri="{FF2B5EF4-FFF2-40B4-BE49-F238E27FC236}">
                <a16:creationId xmlns="" xmlns:a16="http://schemas.microsoft.com/office/drawing/2014/main" id="{408CE31F-E888-8B0D-863F-17C130C047B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05981" y="4902156"/>
            <a:ext cx="2138724" cy="697968"/>
          </a:xfrm>
          <a:prstGeom prst="rect">
            <a:avLst/>
          </a:prstGeom>
        </p:spPr>
      </p:pic>
      <p:pic>
        <p:nvPicPr>
          <p:cNvPr id="3" name="Obrázek 2" descr="Obsah obrázku Grafika, Písmo, grafický design, logo&#10;&#10;Obsah generovaný pomocí AI může být nesprávný.">
            <a:extLst>
              <a:ext uri="{FF2B5EF4-FFF2-40B4-BE49-F238E27FC236}">
                <a16:creationId xmlns="" xmlns:a16="http://schemas.microsoft.com/office/drawing/2014/main" id="{83890106-5A2C-31C0-16F1-2668F0A8A2C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665207" y="4752388"/>
            <a:ext cx="1444394" cy="963581"/>
          </a:xfrm>
          <a:prstGeom prst="rect">
            <a:avLst/>
          </a:prstGeom>
        </p:spPr>
      </p:pic>
      <p:pic>
        <p:nvPicPr>
          <p:cNvPr id="24" name="Obrázek 23" descr="Obsah obrázku Grafika, design, text, Písmo&#10;&#10;Obsah generovaný pomocí AI může být nesprávný.">
            <a:extLst>
              <a:ext uri="{FF2B5EF4-FFF2-40B4-BE49-F238E27FC236}">
                <a16:creationId xmlns="" xmlns:a16="http://schemas.microsoft.com/office/drawing/2014/main" id="{F7BD8F02-8050-0F71-3FAE-883AA2ECF3A4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441606" y="2401696"/>
            <a:ext cx="1728909" cy="960505"/>
          </a:xfrm>
          <a:prstGeom prst="rect">
            <a:avLst/>
          </a:prstGeom>
        </p:spPr>
      </p:pic>
      <p:pic>
        <p:nvPicPr>
          <p:cNvPr id="30" name="Obrázek 29" descr="Obsah obrázku text, Písmo, logo, Grafika&#10;&#10;Obsah generovaný pomocí AI může být nesprávný.">
            <a:extLst>
              <a:ext uri="{FF2B5EF4-FFF2-40B4-BE49-F238E27FC236}">
                <a16:creationId xmlns="" xmlns:a16="http://schemas.microsoft.com/office/drawing/2014/main" id="{6215D21F-A1AA-93B0-8B06-CE3C102BB82A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423982" y="1202146"/>
            <a:ext cx="1820068" cy="1280673"/>
          </a:xfrm>
          <a:prstGeom prst="rect">
            <a:avLst/>
          </a:prstGeom>
        </p:spPr>
      </p:pic>
      <p:pic>
        <p:nvPicPr>
          <p:cNvPr id="5" name="Obrázek 4" descr="Obsah obrázku Písmo, text, logo, Grafika&#10;&#10;Obsah generovaný pomocí AI může být nesprávný.">
            <a:extLst>
              <a:ext uri="{FF2B5EF4-FFF2-40B4-BE49-F238E27FC236}">
                <a16:creationId xmlns="" xmlns:a16="http://schemas.microsoft.com/office/drawing/2014/main" id="{6D9B1CC8-B13D-9939-CED6-DBB6DCD80CC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110646" y="1355846"/>
            <a:ext cx="1992191" cy="981076"/>
          </a:xfrm>
          <a:prstGeom prst="rect">
            <a:avLst/>
          </a:prstGeom>
        </p:spPr>
      </p:pic>
      <p:pic>
        <p:nvPicPr>
          <p:cNvPr id="7" name="Obrázek 6" descr="Obsah obrázku text, Písmo, logo, Grafika&#10;&#10;Obsah generovaný pomocí AI může být nesprávný.">
            <a:extLst>
              <a:ext uri="{FF2B5EF4-FFF2-40B4-BE49-F238E27FC236}">
                <a16:creationId xmlns="" xmlns:a16="http://schemas.microsoft.com/office/drawing/2014/main" id="{859DD86E-A6CE-DC11-CC24-D3272E78B804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18442" y="5069035"/>
            <a:ext cx="2095503" cy="559239"/>
          </a:xfrm>
          <a:prstGeom prst="rect">
            <a:avLst/>
          </a:prstGeom>
        </p:spPr>
      </p:pic>
      <p:pic>
        <p:nvPicPr>
          <p:cNvPr id="32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=""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33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35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=""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36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37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=""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39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40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=""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42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36158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703B36E-F3D0-CBE2-5CAA-34C452102F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5CDD54B-9DC1-8526-CD95-F9792AF0E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54" y="230654"/>
            <a:ext cx="10515600" cy="749261"/>
          </a:xfrm>
        </p:spPr>
        <p:txBody>
          <a:bodyPr>
            <a:normAutofit/>
          </a:bodyPr>
          <a:lstStyle/>
          <a:p>
            <a:r>
              <a:rPr lang="cs-CZ" sz="3200" b="1"/>
              <a:t>JSCJ - aktivní součástky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F00E466D-52CF-A352-F140-E8373AEE3C7D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="" xmlns:a16="http://schemas.microsoft.com/office/drawing/2014/main" id="{5433100A-E879-714B-C336-5F22E5E9768B}"/>
              </a:ext>
            </a:extLst>
          </p:cNvPr>
          <p:cNvSpPr txBox="1"/>
          <p:nvPr/>
        </p:nvSpPr>
        <p:spPr>
          <a:xfrm>
            <a:off x="732693" y="2161440"/>
            <a:ext cx="1705707" cy="4001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2000" b="1" dirty="0">
                <a:solidFill>
                  <a:srgbClr val="D93030"/>
                </a:solidFill>
                <a:latin typeface="Aptos Display"/>
              </a:rPr>
              <a:t>DIODES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="" xmlns:a16="http://schemas.microsoft.com/office/drawing/2014/main" id="{1700E660-73B8-3569-3251-7481F4AD9BB9}"/>
              </a:ext>
            </a:extLst>
          </p:cNvPr>
          <p:cNvSpPr txBox="1"/>
          <p:nvPr/>
        </p:nvSpPr>
        <p:spPr>
          <a:xfrm>
            <a:off x="3861289" y="2161441"/>
            <a:ext cx="145366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2000" b="1" dirty="0">
                <a:solidFill>
                  <a:srgbClr val="D93030"/>
                </a:solidFill>
                <a:latin typeface="Aptos Display"/>
              </a:rPr>
              <a:t>MOSFETS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="" xmlns:a16="http://schemas.microsoft.com/office/drawing/2014/main" id="{FBE55627-C416-9047-02F5-67A2D11B704E}"/>
              </a:ext>
            </a:extLst>
          </p:cNvPr>
          <p:cNvSpPr txBox="1"/>
          <p:nvPr/>
        </p:nvSpPr>
        <p:spPr>
          <a:xfrm>
            <a:off x="6696807" y="2161440"/>
            <a:ext cx="205095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2000" b="1" dirty="0">
                <a:solidFill>
                  <a:srgbClr val="D93030"/>
                </a:solidFill>
                <a:latin typeface="Aptos Display"/>
              </a:rPr>
              <a:t>TRANSISTORS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="" xmlns:a16="http://schemas.microsoft.com/office/drawing/2014/main" id="{B16BCF18-A6C5-730B-A720-2F29AC09B369}"/>
              </a:ext>
            </a:extLst>
          </p:cNvPr>
          <p:cNvSpPr txBox="1"/>
          <p:nvPr/>
        </p:nvSpPr>
        <p:spPr>
          <a:xfrm>
            <a:off x="9927980" y="2220054"/>
            <a:ext cx="79423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2000" b="1">
                <a:solidFill>
                  <a:srgbClr val="D93030"/>
                </a:solidFill>
                <a:latin typeface="Aptos Display"/>
              </a:rPr>
              <a:t>IGBT</a:t>
            </a:r>
          </a:p>
        </p:txBody>
      </p:sp>
      <p:pic>
        <p:nvPicPr>
          <p:cNvPr id="13" name="Obrázek 12" descr="Obsah obrázku Písmo, Grafika, logo, symbol&#10;&#10;Obsah generovaný pomocí AI může být nesprávný.">
            <a:extLst>
              <a:ext uri="{FF2B5EF4-FFF2-40B4-BE49-F238E27FC236}">
                <a16:creationId xmlns="" xmlns:a16="http://schemas.microsoft.com/office/drawing/2014/main" id="{F10FC182-E24E-3E67-300C-03CA1A4A3C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668" y="325399"/>
            <a:ext cx="1785739" cy="563257"/>
          </a:xfrm>
          <a:prstGeom prst="rect">
            <a:avLst/>
          </a:prstGeom>
        </p:spPr>
      </p:pic>
      <p:sp>
        <p:nvSpPr>
          <p:cNvPr id="18" name="TextovéPole 17">
            <a:extLst>
              <a:ext uri="{FF2B5EF4-FFF2-40B4-BE49-F238E27FC236}">
                <a16:creationId xmlns="" xmlns:a16="http://schemas.microsoft.com/office/drawing/2014/main" id="{01989BB4-7D8B-1477-361C-CE354EF620BD}"/>
              </a:ext>
            </a:extLst>
          </p:cNvPr>
          <p:cNvSpPr txBox="1"/>
          <p:nvPr/>
        </p:nvSpPr>
        <p:spPr>
          <a:xfrm>
            <a:off x="732693" y="2564424"/>
            <a:ext cx="2190750" cy="20002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cs-CZ" sz="1400" b="1" dirty="0">
                <a:latin typeface="Aptos Display"/>
              </a:rPr>
              <a:t>Fast </a:t>
            </a:r>
            <a:r>
              <a:rPr lang="cs-CZ" sz="1400" b="1" dirty="0" err="1">
                <a:latin typeface="Aptos Display"/>
              </a:rPr>
              <a:t>Recovery</a:t>
            </a:r>
            <a:r>
              <a:rPr lang="cs-CZ" sz="1400" b="1" dirty="0">
                <a:latin typeface="Aptos Display"/>
              </a:rPr>
              <a:t> </a:t>
            </a:r>
            <a:r>
              <a:rPr lang="cs-CZ" sz="1400" b="1" dirty="0" err="1">
                <a:latin typeface="Aptos Display"/>
              </a:rPr>
              <a:t>Diode</a:t>
            </a:r>
            <a:r>
              <a:rPr lang="cs-CZ" sz="1400" b="1" dirty="0">
                <a:latin typeface="Aptos Display"/>
              </a:rPr>
              <a:t> FRD</a:t>
            </a:r>
            <a:endParaRPr lang="cs-CZ" b="1" dirty="0">
              <a:latin typeface="Aptos Display"/>
            </a:endParaRPr>
          </a:p>
          <a:p>
            <a:pPr>
              <a:lnSpc>
                <a:spcPct val="150000"/>
              </a:lnSpc>
            </a:pPr>
            <a:r>
              <a:rPr lang="cs-CZ" sz="1400" b="1" dirty="0">
                <a:latin typeface="Aptos Display"/>
              </a:rPr>
              <a:t>PIN </a:t>
            </a:r>
            <a:r>
              <a:rPr lang="cs-CZ" sz="1400" b="1" dirty="0" err="1">
                <a:latin typeface="Aptos Display"/>
              </a:rPr>
              <a:t>Diode</a:t>
            </a:r>
            <a:endParaRPr lang="cs-CZ" b="1" dirty="0">
              <a:latin typeface="Aptos Display"/>
            </a:endParaRPr>
          </a:p>
          <a:p>
            <a:pPr>
              <a:lnSpc>
                <a:spcPct val="150000"/>
              </a:lnSpc>
            </a:pPr>
            <a:r>
              <a:rPr lang="cs-CZ" sz="1400" b="1" dirty="0" err="1">
                <a:latin typeface="Aptos Display"/>
              </a:rPr>
              <a:t>Rectifier</a:t>
            </a:r>
            <a:r>
              <a:rPr lang="cs-CZ" sz="1400" b="1" dirty="0">
                <a:latin typeface="Aptos Display"/>
              </a:rPr>
              <a:t> </a:t>
            </a:r>
            <a:r>
              <a:rPr lang="cs-CZ" sz="1400" b="1" dirty="0" err="1">
                <a:latin typeface="Aptos Display"/>
              </a:rPr>
              <a:t>Diode</a:t>
            </a:r>
            <a:endParaRPr lang="cs-CZ" sz="1400" b="1" dirty="0">
              <a:latin typeface="Aptos Display"/>
            </a:endParaRPr>
          </a:p>
          <a:p>
            <a:pPr>
              <a:lnSpc>
                <a:spcPct val="150000"/>
              </a:lnSpc>
            </a:pPr>
            <a:r>
              <a:rPr lang="cs-CZ" sz="1400" b="1" dirty="0" err="1">
                <a:latin typeface="Aptos Display"/>
              </a:rPr>
              <a:t>Switching</a:t>
            </a:r>
            <a:r>
              <a:rPr lang="cs-CZ" sz="1400" b="1" dirty="0">
                <a:latin typeface="Aptos Display"/>
              </a:rPr>
              <a:t> </a:t>
            </a:r>
            <a:r>
              <a:rPr lang="cs-CZ" sz="1400" b="1" dirty="0" err="1">
                <a:latin typeface="Aptos Display"/>
              </a:rPr>
              <a:t>Diode</a:t>
            </a:r>
            <a:endParaRPr lang="cs-CZ" b="1" dirty="0">
              <a:latin typeface="Aptos Display"/>
            </a:endParaRPr>
          </a:p>
          <a:p>
            <a:pPr>
              <a:lnSpc>
                <a:spcPct val="150000"/>
              </a:lnSpc>
            </a:pPr>
            <a:r>
              <a:rPr lang="cs-CZ" sz="1400" b="1" dirty="0" err="1">
                <a:latin typeface="Aptos Display"/>
              </a:rPr>
              <a:t>Transient</a:t>
            </a:r>
            <a:r>
              <a:rPr lang="cs-CZ" sz="1400" b="1" dirty="0">
                <a:latin typeface="Aptos Display"/>
              </a:rPr>
              <a:t> </a:t>
            </a:r>
            <a:r>
              <a:rPr lang="cs-CZ" sz="1400" b="1" dirty="0" err="1">
                <a:latin typeface="Aptos Display"/>
              </a:rPr>
              <a:t>Suppression</a:t>
            </a:r>
            <a:endParaRPr lang="cs-CZ" sz="1400" b="1" dirty="0">
              <a:latin typeface="Aptos Display"/>
            </a:endParaRPr>
          </a:p>
          <a:p>
            <a:pPr>
              <a:lnSpc>
                <a:spcPct val="150000"/>
              </a:lnSpc>
            </a:pPr>
            <a:r>
              <a:rPr lang="cs-CZ" sz="1400" b="1" dirty="0" err="1">
                <a:latin typeface="Aptos Display"/>
              </a:rPr>
              <a:t>Zener</a:t>
            </a:r>
            <a:r>
              <a:rPr lang="cs-CZ" sz="1400" b="1" dirty="0">
                <a:latin typeface="Aptos Display"/>
              </a:rPr>
              <a:t> </a:t>
            </a:r>
            <a:r>
              <a:rPr lang="cs-CZ" sz="1400" b="1" dirty="0" err="1">
                <a:latin typeface="Aptos Display"/>
              </a:rPr>
              <a:t>Diode</a:t>
            </a:r>
            <a:endParaRPr lang="cs-CZ" sz="1400" b="1" dirty="0">
              <a:latin typeface="Aptos Display"/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="" xmlns:a16="http://schemas.microsoft.com/office/drawing/2014/main" id="{9AEEBA41-8B54-01E6-DB91-8A495F12DCE6}"/>
              </a:ext>
            </a:extLst>
          </p:cNvPr>
          <p:cNvSpPr txBox="1"/>
          <p:nvPr/>
        </p:nvSpPr>
        <p:spPr>
          <a:xfrm>
            <a:off x="3839307" y="2564424"/>
            <a:ext cx="2190750" cy="13539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cs-CZ" sz="1400" b="1" err="1">
                <a:latin typeface="Aptos Display"/>
              </a:rPr>
              <a:t>Planar</a:t>
            </a:r>
            <a:r>
              <a:rPr lang="cs-CZ" sz="1400" b="1">
                <a:latin typeface="Aptos Display"/>
              </a:rPr>
              <a:t> MOS      </a:t>
            </a:r>
            <a:endParaRPr lang="cs-CZ" b="1">
              <a:latin typeface="Aptos Display"/>
            </a:endParaRPr>
          </a:p>
          <a:p>
            <a:pPr>
              <a:lnSpc>
                <a:spcPct val="150000"/>
              </a:lnSpc>
            </a:pPr>
            <a:r>
              <a:rPr lang="cs-CZ" sz="1400" b="1">
                <a:latin typeface="Aptos Display"/>
              </a:rPr>
              <a:t>SGT MOS</a:t>
            </a:r>
          </a:p>
          <a:p>
            <a:pPr>
              <a:lnSpc>
                <a:spcPct val="150000"/>
              </a:lnSpc>
            </a:pPr>
            <a:r>
              <a:rPr lang="cs-CZ" sz="1400" b="1">
                <a:latin typeface="Aptos Display"/>
              </a:rPr>
              <a:t>Super </a:t>
            </a:r>
            <a:r>
              <a:rPr lang="cs-CZ" sz="1400" b="1" err="1">
                <a:latin typeface="Aptos Display"/>
              </a:rPr>
              <a:t>Junction</a:t>
            </a:r>
            <a:r>
              <a:rPr lang="cs-CZ" sz="1400" b="1">
                <a:latin typeface="Aptos Display"/>
              </a:rPr>
              <a:t> MOS</a:t>
            </a:r>
          </a:p>
          <a:p>
            <a:pPr>
              <a:lnSpc>
                <a:spcPct val="150000"/>
              </a:lnSpc>
            </a:pPr>
            <a:r>
              <a:rPr lang="cs-CZ" sz="1400" b="1" err="1">
                <a:latin typeface="Aptos Display"/>
              </a:rPr>
              <a:t>Trench</a:t>
            </a:r>
            <a:r>
              <a:rPr lang="cs-CZ" sz="1400" b="1">
                <a:latin typeface="Aptos Display"/>
              </a:rPr>
              <a:t> MOS</a:t>
            </a:r>
            <a:endParaRPr lang="cs-CZ" b="1">
              <a:latin typeface="Aptos Display"/>
            </a:endParaRPr>
          </a:p>
        </p:txBody>
      </p:sp>
      <p:sp>
        <p:nvSpPr>
          <p:cNvPr id="22" name="TextovéPole 21">
            <a:extLst>
              <a:ext uri="{FF2B5EF4-FFF2-40B4-BE49-F238E27FC236}">
                <a16:creationId xmlns="" xmlns:a16="http://schemas.microsoft.com/office/drawing/2014/main" id="{866ACA4A-1BCE-D3DF-63B5-29A192F251EF}"/>
              </a:ext>
            </a:extLst>
          </p:cNvPr>
          <p:cNvSpPr txBox="1"/>
          <p:nvPr/>
        </p:nvSpPr>
        <p:spPr>
          <a:xfrm>
            <a:off x="9927980" y="2623038"/>
            <a:ext cx="1648558" cy="13539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cs-CZ" sz="1400" b="1">
                <a:latin typeface="Aptos Display"/>
              </a:rPr>
              <a:t>IGBT </a:t>
            </a:r>
            <a:r>
              <a:rPr lang="cs-CZ" sz="1400" b="1" err="1">
                <a:latin typeface="Aptos Display"/>
              </a:rPr>
              <a:t>Discretes</a:t>
            </a:r>
          </a:p>
          <a:p>
            <a:pPr>
              <a:lnSpc>
                <a:spcPct val="150000"/>
              </a:lnSpc>
            </a:pPr>
            <a:r>
              <a:rPr lang="cs-CZ" sz="1400" b="1">
                <a:latin typeface="Aptos Display"/>
              </a:rPr>
              <a:t>IGBT </a:t>
            </a:r>
            <a:r>
              <a:rPr lang="cs-CZ" sz="1400" b="1" err="1">
                <a:latin typeface="Aptos Display"/>
              </a:rPr>
              <a:t>Modules</a:t>
            </a:r>
            <a:endParaRPr lang="cs-CZ" b="1" err="1">
              <a:latin typeface="Aptos Display"/>
            </a:endParaRPr>
          </a:p>
          <a:p>
            <a:pPr>
              <a:lnSpc>
                <a:spcPct val="150000"/>
              </a:lnSpc>
            </a:pPr>
            <a:endParaRPr lang="cs-CZ" sz="1400" b="1">
              <a:latin typeface="Aptos Display"/>
            </a:endParaRPr>
          </a:p>
          <a:p>
            <a:pPr>
              <a:lnSpc>
                <a:spcPct val="150000"/>
              </a:lnSpc>
            </a:pPr>
            <a:endParaRPr lang="cs-CZ" sz="1400" b="1">
              <a:latin typeface="Aptos Display"/>
            </a:endParaRPr>
          </a:p>
        </p:txBody>
      </p:sp>
      <p:sp>
        <p:nvSpPr>
          <p:cNvPr id="23" name="TextovéPole 22">
            <a:extLst>
              <a:ext uri="{FF2B5EF4-FFF2-40B4-BE49-F238E27FC236}">
                <a16:creationId xmlns="" xmlns:a16="http://schemas.microsoft.com/office/drawing/2014/main" id="{874907B1-B134-A49F-48DD-4122B258C1B8}"/>
              </a:ext>
            </a:extLst>
          </p:cNvPr>
          <p:cNvSpPr txBox="1"/>
          <p:nvPr/>
        </p:nvSpPr>
        <p:spPr>
          <a:xfrm>
            <a:off x="6696807" y="2564424"/>
            <a:ext cx="2278672" cy="16771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cs-CZ" sz="1400" b="1" dirty="0" err="1">
                <a:latin typeface="Aptos Display"/>
              </a:rPr>
              <a:t>Darlington</a:t>
            </a:r>
            <a:r>
              <a:rPr lang="cs-CZ" sz="1400" b="1" dirty="0">
                <a:latin typeface="Aptos Display"/>
              </a:rPr>
              <a:t> Tube</a:t>
            </a:r>
            <a:endParaRPr lang="cs-CZ" b="1" dirty="0">
              <a:latin typeface="Aptos Display"/>
            </a:endParaRPr>
          </a:p>
          <a:p>
            <a:pPr>
              <a:lnSpc>
                <a:spcPct val="150000"/>
              </a:lnSpc>
            </a:pPr>
            <a:r>
              <a:rPr lang="cs-CZ" sz="1400" b="1" dirty="0">
                <a:latin typeface="Aptos Display"/>
              </a:rPr>
              <a:t>Digital Transistor</a:t>
            </a:r>
          </a:p>
          <a:p>
            <a:pPr>
              <a:lnSpc>
                <a:spcPct val="150000"/>
              </a:lnSpc>
            </a:pPr>
            <a:r>
              <a:rPr lang="cs-CZ" sz="1400" b="1" dirty="0" err="1">
                <a:latin typeface="Aptos Display"/>
              </a:rPr>
              <a:t>Power</a:t>
            </a:r>
            <a:r>
              <a:rPr lang="cs-CZ" sz="1400" b="1" dirty="0">
                <a:latin typeface="Aptos Display"/>
              </a:rPr>
              <a:t> Digital Transistor</a:t>
            </a:r>
          </a:p>
          <a:p>
            <a:pPr>
              <a:lnSpc>
                <a:spcPct val="150000"/>
              </a:lnSpc>
            </a:pPr>
            <a:r>
              <a:rPr lang="cs-CZ" sz="1400" b="1" dirty="0" err="1">
                <a:latin typeface="Aptos Display"/>
              </a:rPr>
              <a:t>Power</a:t>
            </a:r>
            <a:r>
              <a:rPr lang="cs-CZ" sz="1400" b="1" dirty="0">
                <a:latin typeface="Aptos Display"/>
              </a:rPr>
              <a:t> </a:t>
            </a:r>
            <a:r>
              <a:rPr lang="cs-CZ" sz="1400" b="1" dirty="0" err="1">
                <a:latin typeface="Aptos Display"/>
              </a:rPr>
              <a:t>Switching</a:t>
            </a:r>
            <a:r>
              <a:rPr lang="cs-CZ" sz="1400" b="1" dirty="0">
                <a:latin typeface="Aptos Display"/>
              </a:rPr>
              <a:t> Transistor</a:t>
            </a:r>
          </a:p>
          <a:p>
            <a:pPr>
              <a:lnSpc>
                <a:spcPct val="150000"/>
              </a:lnSpc>
            </a:pPr>
            <a:r>
              <a:rPr lang="cs-CZ" sz="1400" b="1" dirty="0" err="1">
                <a:latin typeface="Aptos Display"/>
              </a:rPr>
              <a:t>Small</a:t>
            </a:r>
            <a:r>
              <a:rPr lang="cs-CZ" sz="1400" b="1" dirty="0">
                <a:latin typeface="Aptos Display"/>
              </a:rPr>
              <a:t> </a:t>
            </a:r>
            <a:r>
              <a:rPr lang="cs-CZ" sz="1400" b="1" dirty="0" err="1">
                <a:latin typeface="Aptos Display"/>
              </a:rPr>
              <a:t>Singnal</a:t>
            </a:r>
            <a:r>
              <a:rPr lang="cs-CZ" sz="1400" b="1" dirty="0">
                <a:latin typeface="Aptos Display"/>
              </a:rPr>
              <a:t> Triode</a:t>
            </a:r>
            <a:endParaRPr lang="cs-CZ" b="1" dirty="0">
              <a:latin typeface="Aptos Display"/>
            </a:endParaRPr>
          </a:p>
        </p:txBody>
      </p:sp>
      <p:sp>
        <p:nvSpPr>
          <p:cNvPr id="28" name="TextovéPole 27">
            <a:extLst>
              <a:ext uri="{FF2B5EF4-FFF2-40B4-BE49-F238E27FC236}">
                <a16:creationId xmlns="" xmlns:a16="http://schemas.microsoft.com/office/drawing/2014/main" id="{A016D017-DA1C-7890-BE44-3DEC82FA379B}"/>
              </a:ext>
            </a:extLst>
          </p:cNvPr>
          <p:cNvSpPr txBox="1"/>
          <p:nvPr/>
        </p:nvSpPr>
        <p:spPr>
          <a:xfrm>
            <a:off x="146540" y="1194289"/>
            <a:ext cx="1168644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 err="1">
                <a:latin typeface="Aptos Display"/>
                <a:ea typeface="Roboto"/>
                <a:cs typeface="Roboto"/>
              </a:rPr>
              <a:t>Jiangsu</a:t>
            </a:r>
            <a:r>
              <a:rPr lang="cs-CZ" sz="1400" b="1" dirty="0">
                <a:latin typeface="Aptos Display"/>
                <a:ea typeface="Roboto"/>
                <a:cs typeface="Roboto"/>
              </a:rPr>
              <a:t> </a:t>
            </a:r>
            <a:r>
              <a:rPr lang="cs-CZ" sz="1400" b="1" dirty="0" err="1">
                <a:latin typeface="Aptos Display"/>
                <a:ea typeface="Roboto"/>
                <a:cs typeface="Roboto"/>
              </a:rPr>
              <a:t>Changjing</a:t>
            </a:r>
            <a:r>
              <a:rPr lang="cs-CZ" sz="1400" b="1" dirty="0">
                <a:latin typeface="Aptos Display"/>
                <a:ea typeface="Roboto"/>
                <a:cs typeface="Roboto"/>
              </a:rPr>
              <a:t> </a:t>
            </a:r>
            <a:r>
              <a:rPr lang="cs-CZ" sz="1400" b="1" dirty="0" err="1">
                <a:latin typeface="Aptos Display"/>
                <a:ea typeface="Roboto"/>
                <a:cs typeface="Roboto"/>
              </a:rPr>
              <a:t>Electronics</a:t>
            </a:r>
            <a:r>
              <a:rPr lang="cs-CZ" sz="1400" b="1" dirty="0">
                <a:latin typeface="Aptos Display"/>
                <a:ea typeface="Roboto"/>
                <a:cs typeface="Roboto"/>
              </a:rPr>
              <a:t> Technology Co. Ltd</a:t>
            </a:r>
            <a:r>
              <a:rPr lang="cs-CZ" sz="1400" dirty="0">
                <a:latin typeface="Aptos Display"/>
                <a:ea typeface="Roboto"/>
                <a:cs typeface="Roboto"/>
              </a:rPr>
              <a:t>.  - </a:t>
            </a:r>
            <a:r>
              <a:rPr lang="cs-CZ" sz="1400" b="1" dirty="0">
                <a:latin typeface="Aptos Display"/>
                <a:ea typeface="Roboto"/>
                <a:cs typeface="Roboto"/>
              </a:rPr>
              <a:t>JSCJ </a:t>
            </a:r>
            <a:r>
              <a:rPr lang="cs-CZ" sz="1400" dirty="0">
                <a:latin typeface="Aptos Display"/>
                <a:ea typeface="Roboto"/>
                <a:cs typeface="Roboto"/>
              </a:rPr>
              <a:t>je čínská společnost založená v roce 2018 specializující se na vývoj, výrobu a prodej polovodičových produktů. V oblasti výroby integrovaných obvodů a tranzistorů je společnost JSCJ je jedním z největších výrobců v Číně.</a:t>
            </a:r>
            <a:endParaRPr lang="cs-CZ" sz="1400" dirty="0">
              <a:latin typeface="Aptos Display"/>
            </a:endParaRPr>
          </a:p>
        </p:txBody>
      </p:sp>
      <p:pic>
        <p:nvPicPr>
          <p:cNvPr id="24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25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27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29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30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31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32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33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  <p:pic>
        <p:nvPicPr>
          <p:cNvPr id="1026" name="Picture 2" descr="C:\Users\uzivatel\Desktop\50627f5c1ad94cbb14b6444b24b07fd6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1776" y="4652963"/>
            <a:ext cx="2011116" cy="1304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49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AFF654F-5904-A300-2235-32B1EA498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8190178-7474-D6E9-252A-7EEAC4781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 dirty="0"/>
              <a:t>JSCJ - využití integrovaných obvodů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79BE32C8-4FFF-1C3E-DB7E-1CC73A12F667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 descr="Obsah obrázku Písmo, Grafika, logo, symbol&#10;&#10;Obsah generovaný pomocí AI může být nesprávný.">
            <a:extLst>
              <a:ext uri="{FF2B5EF4-FFF2-40B4-BE49-F238E27FC236}">
                <a16:creationId xmlns="" xmlns:a16="http://schemas.microsoft.com/office/drawing/2014/main" id="{CA22CC3D-3199-B263-2B36-9DF43958B0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6687" y="325399"/>
            <a:ext cx="1785739" cy="563257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="" xmlns:a16="http://schemas.microsoft.com/office/drawing/2014/main" id="{0E4926C6-BA1C-D1AE-08DC-FA8D1BD8594B}"/>
              </a:ext>
            </a:extLst>
          </p:cNvPr>
          <p:cNvSpPr txBox="1"/>
          <p:nvPr/>
        </p:nvSpPr>
        <p:spPr>
          <a:xfrm>
            <a:off x="263771" y="5883520"/>
            <a:ext cx="4620649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>
                <a:latin typeface="Aptos Display"/>
                <a:ea typeface="Roboto"/>
                <a:cs typeface="Roboto"/>
              </a:rPr>
              <a:t>JSCJ regulátory DC/DC naleznete na našem e-</a:t>
            </a:r>
            <a:r>
              <a:rPr lang="cs-CZ" sz="1400" b="1" dirty="0" err="1">
                <a:latin typeface="Aptos Display"/>
                <a:ea typeface="Roboto"/>
                <a:cs typeface="Roboto"/>
              </a:rPr>
              <a:t>shopu</a:t>
            </a:r>
            <a:endParaRPr lang="cs-CZ" sz="1400" b="1" dirty="0">
              <a:latin typeface="Aptos Display"/>
              <a:ea typeface="Roboto"/>
              <a:cs typeface="Roboto"/>
            </a:endParaRPr>
          </a:p>
        </p:txBody>
      </p:sp>
      <p:pic>
        <p:nvPicPr>
          <p:cNvPr id="10" name="Obrázek 9" descr="Obsah obrázku text, snímek obrazovky, diagram, Obdélník&#10;&#10;Obsah generovaný pomocí AI může být nesprávný.">
            <a:extLst>
              <a:ext uri="{FF2B5EF4-FFF2-40B4-BE49-F238E27FC236}">
                <a16:creationId xmlns="" xmlns:a16="http://schemas.microsoft.com/office/drawing/2014/main" id="{5FD2EA89-0B90-2873-0AA2-3639855B50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635" y="1318846"/>
            <a:ext cx="7258342" cy="4374171"/>
          </a:xfrm>
          <a:prstGeom prst="rect">
            <a:avLst/>
          </a:prstGeom>
        </p:spPr>
      </p:pic>
      <p:pic>
        <p:nvPicPr>
          <p:cNvPr id="15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16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17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18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19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20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21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22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56863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AFF654F-5904-A300-2235-32B1EA498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Letaky a propagacni materialy ATD\_Novinky ATD\ATD Elektronik novinky 2024\EPT\One 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881" y="3577160"/>
            <a:ext cx="2835750" cy="20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8190178-7474-D6E9-252A-7EEAC4781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EPT </a:t>
            </a:r>
            <a:r>
              <a:rPr lang="cs-CZ" sz="3200" b="1" dirty="0" err="1" smtClean="0"/>
              <a:t>connectors</a:t>
            </a:r>
            <a:r>
              <a:rPr lang="cs-CZ" sz="3200" b="1" dirty="0" smtClean="0"/>
              <a:t> – </a:t>
            </a:r>
            <a:r>
              <a:rPr lang="cs-CZ" sz="3200" b="1" dirty="0" err="1" smtClean="0"/>
              <a:t>Colibri</a:t>
            </a:r>
            <a:r>
              <a:rPr lang="cs-CZ" sz="3200" b="1" dirty="0" smtClean="0"/>
              <a:t> &amp; One27</a:t>
            </a:r>
            <a:endParaRPr lang="cs-CZ" sz="3200" b="1" dirty="0"/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79BE32C8-4FFF-1C3E-DB7E-1CC73A12F667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16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17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18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19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20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21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22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  <p:pic>
        <p:nvPicPr>
          <p:cNvPr id="23" name="Obrázek 22" descr="Obsah obrázku Písmo, text, logo, symbol&#10;&#10;Obsah generovaný pomocí AI může být nesprávný.">
            <a:extLst>
              <a:ext uri="{FF2B5EF4-FFF2-40B4-BE49-F238E27FC236}">
                <a16:creationId xmlns="" xmlns:a16="http://schemas.microsoft.com/office/drawing/2014/main" id="{DD6FBE17-8ABF-E96F-9742-22AAD9C1490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45700" y="158082"/>
            <a:ext cx="1823976" cy="765680"/>
          </a:xfrm>
          <a:prstGeom prst="rect">
            <a:avLst/>
          </a:prstGeom>
        </p:spPr>
      </p:pic>
      <p:sp>
        <p:nvSpPr>
          <p:cNvPr id="24" name="TextovéPole 23">
            <a:extLst>
              <a:ext uri="{FF2B5EF4-FFF2-40B4-BE49-F238E27FC236}">
                <a16:creationId xmlns="" xmlns:a16="http://schemas.microsoft.com/office/drawing/2014/main" id="{A016D017-DA1C-7890-BE44-3DEC82FA379B}"/>
              </a:ext>
            </a:extLst>
          </p:cNvPr>
          <p:cNvSpPr txBox="1"/>
          <p:nvPr/>
        </p:nvSpPr>
        <p:spPr>
          <a:xfrm>
            <a:off x="183234" y="1195351"/>
            <a:ext cx="6268366" cy="11695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 err="1" smtClean="0">
                <a:latin typeface="Aptos Display"/>
              </a:rPr>
              <a:t>Colibri</a:t>
            </a:r>
            <a:r>
              <a:rPr lang="cs-CZ" sz="1400" b="1" dirty="0">
                <a:latin typeface="Aptos Display"/>
              </a:rPr>
              <a:t> - </a:t>
            </a:r>
            <a:r>
              <a:rPr lang="cs-CZ" sz="1400" dirty="0">
                <a:latin typeface="Aptos Display"/>
              </a:rPr>
              <a:t>je stíněný dvouřadý SMT konektorový systém s roztečí 0,5 mm, který je vhodný zejména pro aplikace s vysokými rychlostmi přenosu dat. Vysoká rychlost až 25+ </a:t>
            </a:r>
            <a:r>
              <a:rPr lang="cs-CZ" sz="1400" dirty="0" err="1" smtClean="0">
                <a:latin typeface="Aptos Display"/>
              </a:rPr>
              <a:t>Gb</a:t>
            </a:r>
            <a:r>
              <a:rPr lang="cs-CZ" sz="1400" dirty="0">
                <a:latin typeface="Aptos Display"/>
              </a:rPr>
              <a:t>/s. Kromě dostupných počtů pinů 40, 80, 120 a 160 se verze s 220 a 440 kontakty používají především pro dnes již rozšířené aplikace COM Express®.</a:t>
            </a:r>
            <a:endParaRPr lang="cs-CZ" sz="1400" dirty="0">
              <a:latin typeface="Aptos Display"/>
            </a:endParaRPr>
          </a:p>
        </p:txBody>
      </p:sp>
      <p:pic>
        <p:nvPicPr>
          <p:cNvPr id="1027" name="Picture 3" descr="Z:\Letaky a propagacni materialy ATD\_Novinky ATD\ATD Elektronik novinky 2024\EPT\Colibry ob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882" y="1277901"/>
            <a:ext cx="3007749" cy="2052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>
            <a:extLst>
              <a:ext uri="{FF2B5EF4-FFF2-40B4-BE49-F238E27FC236}">
                <a16:creationId xmlns="" xmlns:a16="http://schemas.microsoft.com/office/drawing/2014/main" id="{A016D017-DA1C-7890-BE44-3DEC82FA379B}"/>
              </a:ext>
            </a:extLst>
          </p:cNvPr>
          <p:cNvSpPr txBox="1"/>
          <p:nvPr/>
        </p:nvSpPr>
        <p:spPr>
          <a:xfrm>
            <a:off x="183234" y="3893039"/>
            <a:ext cx="6268366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 smtClean="0">
                <a:latin typeface="Aptos Display"/>
              </a:rPr>
              <a:t>One27 </a:t>
            </a:r>
            <a:r>
              <a:rPr lang="cs-CZ" sz="1400" b="1" dirty="0">
                <a:latin typeface="Aptos Display"/>
              </a:rPr>
              <a:t>- </a:t>
            </a:r>
            <a:r>
              <a:rPr lang="cs-CZ" sz="1400" dirty="0">
                <a:latin typeface="Aptos Display"/>
              </a:rPr>
              <a:t>Řada One27® nabízí vysokou úroveň flexibility a zároveň spolehlivé konektory pro řadu aplikací pro propojení </a:t>
            </a:r>
            <a:r>
              <a:rPr lang="cs-CZ" sz="1400" dirty="0" smtClean="0">
                <a:latin typeface="Aptos Display"/>
              </a:rPr>
              <a:t>desek. </a:t>
            </a:r>
            <a:r>
              <a:rPr lang="cs-CZ" sz="1400" dirty="0">
                <a:latin typeface="Aptos Display"/>
              </a:rPr>
              <a:t>Produktová řada je založena na rozteči 1,27 mm, nabízí přímé i úhlové typy a také připojení plochým kabelem a je k dispozici v počtu pinů od 12 do 80 pinů.</a:t>
            </a:r>
            <a:endParaRPr lang="cs-CZ" sz="1400" dirty="0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83070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AFF654F-5904-A300-2235-32B1EA498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8190178-7474-D6E9-252A-7EEAC4781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EPT </a:t>
            </a:r>
            <a:r>
              <a:rPr lang="cs-CZ" sz="3200" b="1" dirty="0" err="1" smtClean="0"/>
              <a:t>connectors</a:t>
            </a:r>
            <a:r>
              <a:rPr lang="cs-CZ" sz="3200" b="1" dirty="0" smtClean="0"/>
              <a:t> – Zero8 and EC.8</a:t>
            </a:r>
            <a:endParaRPr lang="cs-CZ" sz="3200" b="1" dirty="0"/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79BE32C8-4FFF-1C3E-DB7E-1CC73A12F667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16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17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18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19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20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21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22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  <p:pic>
        <p:nvPicPr>
          <p:cNvPr id="23" name="Obrázek 22" descr="Obsah obrázku Písmo, text, logo, symbol&#10;&#10;Obsah generovaný pomocí AI může být nesprávný.">
            <a:extLst>
              <a:ext uri="{FF2B5EF4-FFF2-40B4-BE49-F238E27FC236}">
                <a16:creationId xmlns="" xmlns:a16="http://schemas.microsoft.com/office/drawing/2014/main" id="{DD6FBE17-8ABF-E96F-9742-22AAD9C1490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45700" y="158082"/>
            <a:ext cx="1823976" cy="765680"/>
          </a:xfrm>
          <a:prstGeom prst="rect">
            <a:avLst/>
          </a:prstGeom>
        </p:spPr>
      </p:pic>
      <p:sp>
        <p:nvSpPr>
          <p:cNvPr id="24" name="TextovéPole 23">
            <a:extLst>
              <a:ext uri="{FF2B5EF4-FFF2-40B4-BE49-F238E27FC236}">
                <a16:creationId xmlns="" xmlns:a16="http://schemas.microsoft.com/office/drawing/2014/main" id="{A016D017-DA1C-7890-BE44-3DEC82FA379B}"/>
              </a:ext>
            </a:extLst>
          </p:cNvPr>
          <p:cNvSpPr txBox="1"/>
          <p:nvPr/>
        </p:nvSpPr>
        <p:spPr>
          <a:xfrm>
            <a:off x="183234" y="1208471"/>
            <a:ext cx="75656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 smtClean="0">
                <a:latin typeface="Aptos Display"/>
              </a:rPr>
              <a:t>Zero8</a:t>
            </a:r>
            <a:endParaRPr lang="cs-CZ" sz="1400" dirty="0" smtClean="0">
              <a:latin typeface="Aptos Display"/>
            </a:endParaRPr>
          </a:p>
        </p:txBody>
      </p:sp>
      <p:sp>
        <p:nvSpPr>
          <p:cNvPr id="25" name="TextovéPole 24">
            <a:extLst>
              <a:ext uri="{FF2B5EF4-FFF2-40B4-BE49-F238E27FC236}">
                <a16:creationId xmlns="" xmlns:a16="http://schemas.microsoft.com/office/drawing/2014/main" id="{A016D017-DA1C-7890-BE44-3DEC82FA379B}"/>
              </a:ext>
            </a:extLst>
          </p:cNvPr>
          <p:cNvSpPr txBox="1"/>
          <p:nvPr/>
        </p:nvSpPr>
        <p:spPr>
          <a:xfrm>
            <a:off x="183234" y="3893039"/>
            <a:ext cx="75656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 smtClean="0">
                <a:latin typeface="Aptos Display"/>
              </a:rPr>
              <a:t>EC.8</a:t>
            </a:r>
            <a:endParaRPr lang="cs-CZ" sz="1400" dirty="0">
              <a:latin typeface="Aptos Display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38437" y="1208471"/>
            <a:ext cx="4044697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l-PL" sz="1400" dirty="0"/>
              <a:t>A</a:t>
            </a:r>
            <a:r>
              <a:rPr lang="pl-PL" sz="1400" dirty="0" smtClean="0"/>
              <a:t>ž 16 Gb/S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sz="1400" dirty="0"/>
              <a:t>12, 20, 32, 52 a 80 </a:t>
            </a:r>
            <a:r>
              <a:rPr lang="pl-PL" sz="1400" dirty="0" smtClean="0"/>
              <a:t>kontaktů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Proudová </a:t>
            </a:r>
            <a:r>
              <a:rPr lang="cs-CZ" sz="1400" dirty="0"/>
              <a:t>zatížitelnost 1,7 </a:t>
            </a:r>
            <a:r>
              <a:rPr lang="cs-CZ" sz="1400" dirty="0" smtClean="0"/>
              <a:t>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500 cyklů </a:t>
            </a:r>
            <a:r>
              <a:rPr lang="cs-CZ" sz="1400" dirty="0" err="1"/>
              <a:t>zapojeníStíněné</a:t>
            </a:r>
            <a:r>
              <a:rPr lang="cs-CZ" sz="1400" dirty="0"/>
              <a:t> a nestíněné verze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Maximální spolehlivost </a:t>
            </a:r>
            <a:r>
              <a:rPr lang="cs-CZ" sz="1400" dirty="0" smtClean="0"/>
              <a:t>kontaktů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Optimalizovaná ochrana </a:t>
            </a:r>
            <a:r>
              <a:rPr lang="cs-CZ" sz="1400" dirty="0" smtClean="0"/>
              <a:t>zapojení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1400" dirty="0"/>
              <a:t>Balení v pásce a na </a:t>
            </a:r>
            <a:r>
              <a:rPr lang="pt-BR" sz="1400" dirty="0" smtClean="0"/>
              <a:t>cívce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l-PL" sz="1400" dirty="0"/>
              <a:t>Rozteč mezi deskami od 6 do 21 </a:t>
            </a:r>
            <a:r>
              <a:rPr lang="pl-PL" sz="1400" dirty="0" smtClean="0"/>
              <a:t>mm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Paralelní a pravoúhlé </a:t>
            </a:r>
            <a:r>
              <a:rPr lang="cs-CZ" sz="1400" dirty="0" smtClean="0"/>
              <a:t>připojení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Stíněné a nestíněné verze</a:t>
            </a:r>
          </a:p>
        </p:txBody>
      </p:sp>
      <p:pic>
        <p:nvPicPr>
          <p:cNvPr id="2050" name="Picture 2" descr="Z:\Letaky a propagacni materialy ATD\_Novinky ATD\ATD Elektronik novinky 2024\EPT\Zero8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819" y="1362359"/>
            <a:ext cx="2886794" cy="20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Obdélník 26"/>
          <p:cNvSpPr/>
          <p:nvPr/>
        </p:nvSpPr>
        <p:spPr>
          <a:xfrm>
            <a:off x="1138436" y="3893039"/>
            <a:ext cx="3076483" cy="1600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l-PL" sz="1400" dirty="0" smtClean="0"/>
              <a:t>Konektor pro okrajovou kartu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sz="1400" dirty="0" smtClean="0"/>
              <a:t>20 až 200 pinů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P</a:t>
            </a:r>
            <a:r>
              <a:rPr lang="cs-CZ" sz="1400" dirty="0" smtClean="0"/>
              <a:t>řenosová rychlost 28 </a:t>
            </a:r>
            <a:r>
              <a:rPr lang="cs-CZ" sz="1400" dirty="0" err="1" smtClean="0"/>
              <a:t>Gb</a:t>
            </a:r>
            <a:r>
              <a:rPr lang="cs-CZ" sz="1400" dirty="0" smtClean="0"/>
              <a:t>/s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Provozní proud 3,2 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500 cyklů párování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Baleno v pásce a cívce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Tloušťka okrajové karty 1,60 mm</a:t>
            </a:r>
          </a:p>
        </p:txBody>
      </p:sp>
      <p:pic>
        <p:nvPicPr>
          <p:cNvPr id="2051" name="Picture 3" descr="Z:\Letaky a propagacni materialy ATD\_Novinky ATD\ATD Elektronik novinky 2024\EPT\EC.8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392" y="3723762"/>
            <a:ext cx="1808069" cy="20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84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BA21804-BAD6-6702-7AD4-E23716BB7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E997BBE-E53D-8598-BC4C-CC8E667B9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/>
              <a:t>Patron – PCB Element</a:t>
            </a:r>
            <a:endParaRPr lang="cs-CZ" sz="3200" b="1" dirty="0"/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14561083-44FB-6B7E-4E1D-FF9DC0FD3055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Obsah obrázku text, Písmo, Grafika, logo&#10;&#10;Obsah generovaný pomocí AI může být nesprávný.">
            <a:extLst>
              <a:ext uri="{FF2B5EF4-FFF2-40B4-BE49-F238E27FC236}">
                <a16:creationId xmlns="" xmlns:a16="http://schemas.microsoft.com/office/drawing/2014/main" id="{C8BADF79-8B2A-938F-1189-54A0B8B0C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1837" y="292379"/>
            <a:ext cx="1709698" cy="635034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="" xmlns:a16="http://schemas.microsoft.com/office/drawing/2014/main" id="{81C13B2E-CFB2-3EC5-14E7-28C8162338D4}"/>
              </a:ext>
            </a:extLst>
          </p:cNvPr>
          <p:cNvSpPr txBox="1"/>
          <p:nvPr/>
        </p:nvSpPr>
        <p:spPr>
          <a:xfrm>
            <a:off x="441080" y="2657987"/>
            <a:ext cx="68433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ET-FP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="" xmlns:a16="http://schemas.microsoft.com/office/drawing/2014/main" id="{66BCC2DF-A68E-8AF9-4B81-54654A48FC05}"/>
              </a:ext>
            </a:extLst>
          </p:cNvPr>
          <p:cNvSpPr txBox="1"/>
          <p:nvPr/>
        </p:nvSpPr>
        <p:spPr>
          <a:xfrm>
            <a:off x="1466847" y="2657987"/>
            <a:ext cx="68433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IT-FP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="" xmlns:a16="http://schemas.microsoft.com/office/drawing/2014/main" id="{834F0CCB-9646-1984-3B13-FDE9ED834F87}"/>
              </a:ext>
            </a:extLst>
          </p:cNvPr>
          <p:cNvSpPr txBox="1"/>
          <p:nvPr/>
        </p:nvSpPr>
        <p:spPr>
          <a:xfrm>
            <a:off x="2646482" y="2657987"/>
            <a:ext cx="68433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IT-C2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="" xmlns:a16="http://schemas.microsoft.com/office/drawing/2014/main" id="{252AE6A5-2FAF-12A1-2CDA-30B190DE3891}"/>
              </a:ext>
            </a:extLst>
          </p:cNvPr>
          <p:cNvSpPr txBox="1"/>
          <p:nvPr/>
        </p:nvSpPr>
        <p:spPr>
          <a:xfrm>
            <a:off x="3672251" y="2657987"/>
            <a:ext cx="68433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IT-C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="" xmlns:a16="http://schemas.microsoft.com/office/drawing/2014/main" id="{A3584005-F512-4DD6-BD41-D9C5D8CB8D87}"/>
              </a:ext>
            </a:extLst>
          </p:cNvPr>
          <p:cNvSpPr txBox="1"/>
          <p:nvPr/>
        </p:nvSpPr>
        <p:spPr>
          <a:xfrm>
            <a:off x="4800596" y="2657986"/>
            <a:ext cx="68433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IT-TRB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="" xmlns:a16="http://schemas.microsoft.com/office/drawing/2014/main" id="{A6EFEA6D-2B57-023D-E762-70B21835AE4A}"/>
              </a:ext>
            </a:extLst>
          </p:cNvPr>
          <p:cNvSpPr txBox="1"/>
          <p:nvPr/>
        </p:nvSpPr>
        <p:spPr>
          <a:xfrm>
            <a:off x="5928942" y="2665313"/>
            <a:ext cx="750277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IT-TRT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="" xmlns:a16="http://schemas.microsoft.com/office/drawing/2014/main" id="{48A68657-9BDE-E80D-D2ED-7567E4918758}"/>
              </a:ext>
            </a:extLst>
          </p:cNvPr>
          <p:cNvSpPr txBox="1"/>
          <p:nvPr/>
        </p:nvSpPr>
        <p:spPr>
          <a:xfrm>
            <a:off x="7137884" y="2665313"/>
            <a:ext cx="68433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RA-FPU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="" xmlns:a16="http://schemas.microsoft.com/office/drawing/2014/main" id="{FB88E634-A168-A986-2AAF-152E6084ABDC}"/>
              </a:ext>
            </a:extLst>
          </p:cNvPr>
          <p:cNvSpPr txBox="1"/>
          <p:nvPr/>
        </p:nvSpPr>
        <p:spPr>
          <a:xfrm>
            <a:off x="8280884" y="2665313"/>
            <a:ext cx="68433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RA-TRB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="" xmlns:a16="http://schemas.microsoft.com/office/drawing/2014/main" id="{D9FEB8A7-E143-F223-2122-81276E3D5D15}"/>
              </a:ext>
            </a:extLst>
          </p:cNvPr>
          <p:cNvSpPr txBox="1"/>
          <p:nvPr/>
        </p:nvSpPr>
        <p:spPr>
          <a:xfrm>
            <a:off x="9467845" y="2665313"/>
            <a:ext cx="68433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RA-TRA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="" xmlns:a16="http://schemas.microsoft.com/office/drawing/2014/main" id="{6BC52727-4A9C-589C-A171-586F98469BD3}"/>
              </a:ext>
            </a:extLst>
          </p:cNvPr>
          <p:cNvSpPr txBox="1"/>
          <p:nvPr/>
        </p:nvSpPr>
        <p:spPr>
          <a:xfrm>
            <a:off x="183234" y="1227543"/>
            <a:ext cx="306026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latin typeface="Aptos Display"/>
              </a:rPr>
              <a:t>PRESS - FIT</a:t>
            </a:r>
          </a:p>
        </p:txBody>
      </p:sp>
      <p:pic>
        <p:nvPicPr>
          <p:cNvPr id="5" name="Obrázek 4" descr="Obsah obrázku Domácí spotřebič, kruh, reproduktor, design&#10;&#10;Obsah generovaný pomocí AI může být nesprávný.">
            <a:extLst>
              <a:ext uri="{FF2B5EF4-FFF2-40B4-BE49-F238E27FC236}">
                <a16:creationId xmlns="" xmlns:a16="http://schemas.microsoft.com/office/drawing/2014/main" id="{BBE68288-60F8-21A6-C605-6BEF3EAED4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762" y="3861904"/>
            <a:ext cx="740021" cy="710714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="" xmlns:a16="http://schemas.microsoft.com/office/drawing/2014/main" id="{8DDDA543-DD80-7879-9FFB-028EED67A046}"/>
              </a:ext>
            </a:extLst>
          </p:cNvPr>
          <p:cNvSpPr txBox="1"/>
          <p:nvPr/>
        </p:nvSpPr>
        <p:spPr>
          <a:xfrm>
            <a:off x="499695" y="4693509"/>
            <a:ext cx="77958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SMD-RA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="" xmlns:a16="http://schemas.microsoft.com/office/drawing/2014/main" id="{EC6B44F3-8EA7-65FF-A033-C533A35A68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7742" y="3861904"/>
            <a:ext cx="732695" cy="710713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="" xmlns:a16="http://schemas.microsoft.com/office/drawing/2014/main" id="{EE84EDFC-56F1-3F07-F35D-505B21356CD1}"/>
              </a:ext>
            </a:extLst>
          </p:cNvPr>
          <p:cNvSpPr txBox="1"/>
          <p:nvPr/>
        </p:nvSpPr>
        <p:spPr>
          <a:xfrm>
            <a:off x="1525462" y="4693509"/>
            <a:ext cx="77958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SMD-FTT</a:t>
            </a:r>
          </a:p>
        </p:txBody>
      </p:sp>
      <p:pic>
        <p:nvPicPr>
          <p:cNvPr id="11" name="Obrázek 10" descr="Obsah obrázku kruh, páčka&#10;&#10;Obsah generovaný pomocí AI může být nesprávný.">
            <a:extLst>
              <a:ext uri="{FF2B5EF4-FFF2-40B4-BE49-F238E27FC236}">
                <a16:creationId xmlns="" xmlns:a16="http://schemas.microsoft.com/office/drawing/2014/main" id="{281278A2-4BF1-54A3-4FF6-0D6A8E203C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1435" y="3861903"/>
            <a:ext cx="740019" cy="710712"/>
          </a:xfrm>
          <a:prstGeom prst="rect">
            <a:avLst/>
          </a:prstGeom>
        </p:spPr>
      </p:pic>
      <p:sp>
        <p:nvSpPr>
          <p:cNvPr id="31" name="TextovéPole 30">
            <a:extLst>
              <a:ext uri="{FF2B5EF4-FFF2-40B4-BE49-F238E27FC236}">
                <a16:creationId xmlns="" xmlns:a16="http://schemas.microsoft.com/office/drawing/2014/main" id="{09F8B1D5-4FBF-073C-B55F-539F0A4DB21C}"/>
              </a:ext>
            </a:extLst>
          </p:cNvPr>
          <p:cNvSpPr txBox="1"/>
          <p:nvPr/>
        </p:nvSpPr>
        <p:spPr>
          <a:xfrm>
            <a:off x="2705097" y="4693509"/>
            <a:ext cx="77958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SMD-ITT</a:t>
            </a:r>
          </a:p>
        </p:txBody>
      </p:sp>
      <p:pic>
        <p:nvPicPr>
          <p:cNvPr id="32" name="Obrázek 31" descr="Obsah obrázku nádobí, mísa, Mísicí mísa, umyvadlo&#10;&#10;Obsah generovaný pomocí AI může být nesprávný.">
            <a:extLst>
              <a:ext uri="{FF2B5EF4-FFF2-40B4-BE49-F238E27FC236}">
                <a16:creationId xmlns="" xmlns:a16="http://schemas.microsoft.com/office/drawing/2014/main" id="{AD48EA05-8E31-E24A-0AC4-37190BA3E6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3147" y="3861904"/>
            <a:ext cx="740022" cy="710715"/>
          </a:xfrm>
          <a:prstGeom prst="rect">
            <a:avLst/>
          </a:prstGeom>
        </p:spPr>
      </p:pic>
      <p:sp>
        <p:nvSpPr>
          <p:cNvPr id="33" name="TextovéPole 32">
            <a:extLst>
              <a:ext uri="{FF2B5EF4-FFF2-40B4-BE49-F238E27FC236}">
                <a16:creationId xmlns="" xmlns:a16="http://schemas.microsoft.com/office/drawing/2014/main" id="{056A9606-B9C7-FB81-D6AA-17B9BC3D878A}"/>
              </a:ext>
            </a:extLst>
          </p:cNvPr>
          <p:cNvSpPr txBox="1"/>
          <p:nvPr/>
        </p:nvSpPr>
        <p:spPr>
          <a:xfrm>
            <a:off x="3730866" y="4693509"/>
            <a:ext cx="77958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SMD-FTP</a:t>
            </a:r>
          </a:p>
        </p:txBody>
      </p:sp>
      <p:pic>
        <p:nvPicPr>
          <p:cNvPr id="35" name="Obrázek 34" descr="Obsah obrázku kovové předměty, kruh&#10;&#10;Obsah generovaný pomocí AI může být nesprávný.">
            <a:extLst>
              <a:ext uri="{FF2B5EF4-FFF2-40B4-BE49-F238E27FC236}">
                <a16:creationId xmlns="" xmlns:a16="http://schemas.microsoft.com/office/drawing/2014/main" id="{45C46D74-34D4-60EC-D60E-31E3AF6199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0897" y="3869231"/>
            <a:ext cx="783982" cy="710713"/>
          </a:xfrm>
          <a:prstGeom prst="rect">
            <a:avLst/>
          </a:prstGeom>
        </p:spPr>
      </p:pic>
      <p:pic>
        <p:nvPicPr>
          <p:cNvPr id="36" name="Obrázek 35" descr="Obsah obrázku válec, Domácí potřeby, papírový ručník, ručník&#10;&#10;Obsah generovaný pomocí AI může být nesprávný.">
            <a:extLst>
              <a:ext uri="{FF2B5EF4-FFF2-40B4-BE49-F238E27FC236}">
                <a16:creationId xmlns="" xmlns:a16="http://schemas.microsoft.com/office/drawing/2014/main" id="{EA1EB0A8-01DF-25D4-EDF1-5557B216FF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98550" y="3876556"/>
            <a:ext cx="783982" cy="703388"/>
          </a:xfrm>
          <a:prstGeom prst="rect">
            <a:avLst/>
          </a:prstGeom>
        </p:spPr>
      </p:pic>
      <p:sp>
        <p:nvSpPr>
          <p:cNvPr id="37" name="TextovéPole 36">
            <a:extLst>
              <a:ext uri="{FF2B5EF4-FFF2-40B4-BE49-F238E27FC236}">
                <a16:creationId xmlns="" xmlns:a16="http://schemas.microsoft.com/office/drawing/2014/main" id="{21BF5C6A-A179-3ADA-5A31-0735737B8BD8}"/>
              </a:ext>
            </a:extLst>
          </p:cNvPr>
          <p:cNvSpPr txBox="1"/>
          <p:nvPr/>
        </p:nvSpPr>
        <p:spPr>
          <a:xfrm>
            <a:off x="4859211" y="4693508"/>
            <a:ext cx="77958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SMD-FT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="" xmlns:a16="http://schemas.microsoft.com/office/drawing/2014/main" id="{F9F77A6E-BB59-2E74-3E5F-D2AE9FCBC4A2}"/>
              </a:ext>
            </a:extLst>
          </p:cNvPr>
          <p:cNvSpPr txBox="1"/>
          <p:nvPr/>
        </p:nvSpPr>
        <p:spPr>
          <a:xfrm>
            <a:off x="5987557" y="4700835"/>
            <a:ext cx="860181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SMD-IBTP</a:t>
            </a:r>
          </a:p>
        </p:txBody>
      </p:sp>
      <p:pic>
        <p:nvPicPr>
          <p:cNvPr id="40" name="Obrázek 39" descr="Obsah obrázku kovové předměty, válec, šroub, páčka&#10;&#10;Obsah generovaný pomocí AI může být nesprávný.">
            <a:extLst>
              <a:ext uri="{FF2B5EF4-FFF2-40B4-BE49-F238E27FC236}">
                <a16:creationId xmlns="" xmlns:a16="http://schemas.microsoft.com/office/drawing/2014/main" id="{0CCFB7A9-C43F-F4FD-C809-18DF6382A9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3531" y="3876557"/>
            <a:ext cx="776656" cy="703387"/>
          </a:xfrm>
          <a:prstGeom prst="rect">
            <a:avLst/>
          </a:prstGeom>
        </p:spPr>
      </p:pic>
      <p:pic>
        <p:nvPicPr>
          <p:cNvPr id="42" name="Obrázek 41" descr="Obsah obrázku kovové předměty, šroub&#10;&#10;Obsah generovaný pomocí AI může být nesprávný.">
            <a:extLst>
              <a:ext uri="{FF2B5EF4-FFF2-40B4-BE49-F238E27FC236}">
                <a16:creationId xmlns="" xmlns:a16="http://schemas.microsoft.com/office/drawing/2014/main" id="{DCF93F95-B1B8-211D-F270-FD5A1B881A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13859" y="3876557"/>
            <a:ext cx="783981" cy="703388"/>
          </a:xfrm>
          <a:prstGeom prst="rect">
            <a:avLst/>
          </a:prstGeom>
        </p:spPr>
      </p:pic>
      <p:pic>
        <p:nvPicPr>
          <p:cNvPr id="44" name="Obrázek 43" descr="Obsah obrázku kovové předměty, šroub, spojovací materiál, Železářské zboží pro domácnosti&#10;&#10;Obsah generovaný pomocí AI může být nesprávný.">
            <a:extLst>
              <a:ext uri="{FF2B5EF4-FFF2-40B4-BE49-F238E27FC236}">
                <a16:creationId xmlns="" xmlns:a16="http://schemas.microsoft.com/office/drawing/2014/main" id="{D525F6A5-2731-6A22-CE8E-3F2E3B83608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98622" y="3874360"/>
            <a:ext cx="781051" cy="707782"/>
          </a:xfrm>
          <a:prstGeom prst="rect">
            <a:avLst/>
          </a:prstGeom>
        </p:spPr>
      </p:pic>
      <p:sp>
        <p:nvSpPr>
          <p:cNvPr id="46" name="TextovéPole 45">
            <a:extLst>
              <a:ext uri="{FF2B5EF4-FFF2-40B4-BE49-F238E27FC236}">
                <a16:creationId xmlns="" xmlns:a16="http://schemas.microsoft.com/office/drawing/2014/main" id="{006C4279-E1D4-8128-7233-A968A6D32B98}"/>
              </a:ext>
            </a:extLst>
          </p:cNvPr>
          <p:cNvSpPr txBox="1"/>
          <p:nvPr/>
        </p:nvSpPr>
        <p:spPr>
          <a:xfrm>
            <a:off x="7196499" y="4700835"/>
            <a:ext cx="77958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SMD-IBT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="" xmlns:a16="http://schemas.microsoft.com/office/drawing/2014/main" id="{A039CCCD-3740-7AF5-5AF9-3D92FAE6CEE8}"/>
              </a:ext>
            </a:extLst>
          </p:cNvPr>
          <p:cNvSpPr txBox="1"/>
          <p:nvPr/>
        </p:nvSpPr>
        <p:spPr>
          <a:xfrm>
            <a:off x="8339499" y="4700835"/>
            <a:ext cx="77958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SMD-ETP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="" xmlns:a16="http://schemas.microsoft.com/office/drawing/2014/main" id="{3F53753A-FBA4-3A32-1416-14E7F746A99E}"/>
              </a:ext>
            </a:extLst>
          </p:cNvPr>
          <p:cNvSpPr txBox="1"/>
          <p:nvPr/>
        </p:nvSpPr>
        <p:spPr>
          <a:xfrm>
            <a:off x="9526460" y="4700835"/>
            <a:ext cx="77958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sz="1000" b="1" dirty="0">
                <a:latin typeface="Aptos Display"/>
              </a:rPr>
              <a:t>SMD-ET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="" xmlns:a16="http://schemas.microsoft.com/office/drawing/2014/main" id="{EF251F90-BB45-0425-FF9C-D5A84716469E}"/>
              </a:ext>
            </a:extLst>
          </p:cNvPr>
          <p:cNvSpPr txBox="1"/>
          <p:nvPr/>
        </p:nvSpPr>
        <p:spPr>
          <a:xfrm>
            <a:off x="186963" y="3313907"/>
            <a:ext cx="255976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latin typeface="Aptos Display"/>
              </a:rPr>
              <a:t>SMD Element</a:t>
            </a:r>
          </a:p>
        </p:txBody>
      </p:sp>
      <p:pic>
        <p:nvPicPr>
          <p:cNvPr id="51" name="Obrázek 50" descr="Obsah obrázku kovové předměty, šroub&#10;&#10;Obsah generovaný pomocí AI může být nesprávný.">
            <a:extLst>
              <a:ext uri="{FF2B5EF4-FFF2-40B4-BE49-F238E27FC236}">
                <a16:creationId xmlns="" xmlns:a16="http://schemas.microsoft.com/office/drawing/2014/main" id="{3A406DEE-D802-8F5F-A494-2445F11189E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7514" y="1767767"/>
            <a:ext cx="813290" cy="740022"/>
          </a:xfrm>
          <a:prstGeom prst="rect">
            <a:avLst/>
          </a:prstGeom>
        </p:spPr>
      </p:pic>
      <p:pic>
        <p:nvPicPr>
          <p:cNvPr id="52" name="Obrázek 51" descr="Obsah obrázku design, kartáč&#10;&#10;Obsah generovaný pomocí AI může být nesprávný.">
            <a:extLst>
              <a:ext uri="{FF2B5EF4-FFF2-40B4-BE49-F238E27FC236}">
                <a16:creationId xmlns="" xmlns:a16="http://schemas.microsoft.com/office/drawing/2014/main" id="{AF30AE3A-95FF-A809-8B29-9025FC868A5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55860" y="1767766"/>
            <a:ext cx="769329" cy="783985"/>
          </a:xfrm>
          <a:prstGeom prst="rect">
            <a:avLst/>
          </a:prstGeom>
        </p:spPr>
      </p:pic>
      <p:pic>
        <p:nvPicPr>
          <p:cNvPr id="53" name="Obrázek 52" descr="Obsah obrázku kovové předměty, ozubené kolo, design&#10;&#10;Obsah generovaný pomocí AI může být nesprávný.">
            <a:extLst>
              <a:ext uri="{FF2B5EF4-FFF2-40B4-BE49-F238E27FC236}">
                <a16:creationId xmlns="" xmlns:a16="http://schemas.microsoft.com/office/drawing/2014/main" id="{E85E2F8B-9D41-D073-FC97-091F471F66D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54899" y="1819055"/>
            <a:ext cx="842597" cy="740021"/>
          </a:xfrm>
          <a:prstGeom prst="rect">
            <a:avLst/>
          </a:prstGeom>
        </p:spPr>
      </p:pic>
      <p:pic>
        <p:nvPicPr>
          <p:cNvPr id="54" name="Obrázek 53" descr="Obsah obrázku kovové předměty, ozubené kolo&#10;&#10;Obsah generovaný pomocí AI může být nesprávný.">
            <a:extLst>
              <a:ext uri="{FF2B5EF4-FFF2-40B4-BE49-F238E27FC236}">
                <a16:creationId xmlns="" xmlns:a16="http://schemas.microsoft.com/office/drawing/2014/main" id="{E6E5D532-A112-1BD5-E19F-DAF2459B36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39283" y="1819055"/>
            <a:ext cx="820616" cy="747349"/>
          </a:xfrm>
          <a:prstGeom prst="rect">
            <a:avLst/>
          </a:prstGeom>
        </p:spPr>
      </p:pic>
      <p:pic>
        <p:nvPicPr>
          <p:cNvPr id="55" name="Obrázek 54" descr="Obsah obrázku zástrčka&#10;&#10;Obsah generovaný pomocí AI může být nesprávný.">
            <a:extLst>
              <a:ext uri="{FF2B5EF4-FFF2-40B4-BE49-F238E27FC236}">
                <a16:creationId xmlns="" xmlns:a16="http://schemas.microsoft.com/office/drawing/2014/main" id="{FE1E5254-6C85-26B6-0A32-DC56526BC83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02065" y="1758241"/>
            <a:ext cx="810359" cy="788379"/>
          </a:xfrm>
          <a:prstGeom prst="rect">
            <a:avLst/>
          </a:prstGeom>
        </p:spPr>
      </p:pic>
      <p:pic>
        <p:nvPicPr>
          <p:cNvPr id="56" name="Obrázek 55" descr="Obsah obrázku design&#10;&#10;Obsah generovaný pomocí AI může být nesprávný.">
            <a:extLst>
              <a:ext uri="{FF2B5EF4-FFF2-40B4-BE49-F238E27FC236}">
                <a16:creationId xmlns="" xmlns:a16="http://schemas.microsoft.com/office/drawing/2014/main" id="{643CDB7A-9065-B1C6-F65D-1BDE8C6F236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930412" y="1809530"/>
            <a:ext cx="810360" cy="737091"/>
          </a:xfrm>
          <a:prstGeom prst="rect">
            <a:avLst/>
          </a:prstGeom>
        </p:spPr>
      </p:pic>
      <p:pic>
        <p:nvPicPr>
          <p:cNvPr id="57" name="Obrázek 56" descr="Obsah obrázku design, nářadí, kuchyňské potřeby&#10;&#10;Obsah generovaný pomocí AI může být nesprávný.">
            <a:extLst>
              <a:ext uri="{FF2B5EF4-FFF2-40B4-BE49-F238E27FC236}">
                <a16:creationId xmlns="" xmlns:a16="http://schemas.microsoft.com/office/drawing/2014/main" id="{1E1BA7DF-ED19-9F03-C4F7-91DBCA1E0B6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951052" y="1753111"/>
            <a:ext cx="857251" cy="783985"/>
          </a:xfrm>
          <a:prstGeom prst="rect">
            <a:avLst/>
          </a:prstGeom>
        </p:spPr>
      </p:pic>
      <p:pic>
        <p:nvPicPr>
          <p:cNvPr id="58" name="Obrázek 57" descr="Obsah obrázku design&#10;&#10;Obsah generovaný pomocí AI může být nesprávný.">
            <a:extLst>
              <a:ext uri="{FF2B5EF4-FFF2-40B4-BE49-F238E27FC236}">
                <a16:creationId xmlns="" xmlns:a16="http://schemas.microsoft.com/office/drawing/2014/main" id="{64284B16-D4D8-404E-0AC6-E0E50F895E97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079399" y="1789747"/>
            <a:ext cx="871906" cy="740023"/>
          </a:xfrm>
          <a:prstGeom prst="rect">
            <a:avLst/>
          </a:prstGeom>
        </p:spPr>
      </p:pic>
      <p:pic>
        <p:nvPicPr>
          <p:cNvPr id="59" name="Obrázek 58" descr="Obsah obrázku design&#10;&#10;Obsah generovaný pomocí AI může být nesprávný.">
            <a:extLst>
              <a:ext uri="{FF2B5EF4-FFF2-40B4-BE49-F238E27FC236}">
                <a16:creationId xmlns="" xmlns:a16="http://schemas.microsoft.com/office/drawing/2014/main" id="{A8C4BE98-31F1-9C98-FC08-E55CD3463766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346956" y="1775092"/>
            <a:ext cx="886560" cy="783986"/>
          </a:xfrm>
          <a:prstGeom prst="rect">
            <a:avLst/>
          </a:prstGeom>
        </p:spPr>
      </p:pic>
      <p:pic>
        <p:nvPicPr>
          <p:cNvPr id="60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=""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61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62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=""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63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64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=""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65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66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=""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67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303007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E40E020-FD34-D5EA-6CBA-ABC1B746B1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7D6B7DF-3A9E-F361-5322-C6C45302E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/>
              <a:t>Patron – DC/DC měniče</a:t>
            </a:r>
            <a:endParaRPr lang="cs-CZ" sz="3200" b="1" dirty="0"/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5164EF68-FAA9-65FD-F1CF-04B1188DCFCE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Obrázek 17" descr="Obsah obrázku text, Písmo, Grafika, logo&#10;&#10;Obsah generovaný pomocí AI může být nesprávný.">
            <a:extLst>
              <a:ext uri="{FF2B5EF4-FFF2-40B4-BE49-F238E27FC236}">
                <a16:creationId xmlns="" xmlns:a16="http://schemas.microsoft.com/office/drawing/2014/main" id="{4BAF3E3B-783E-BFC1-ED50-BE0AB57BC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6491" y="292380"/>
            <a:ext cx="1709698" cy="635034"/>
          </a:xfrm>
          <a:prstGeom prst="rect">
            <a:avLst/>
          </a:prstGeom>
        </p:spPr>
      </p:pic>
      <p:sp>
        <p:nvSpPr>
          <p:cNvPr id="22" name="TextovéPole 21">
            <a:extLst>
              <a:ext uri="{FF2B5EF4-FFF2-40B4-BE49-F238E27FC236}">
                <a16:creationId xmlns="" xmlns:a16="http://schemas.microsoft.com/office/drawing/2014/main" id="{90818907-11C5-57CF-BD12-44331AF314B0}"/>
              </a:ext>
            </a:extLst>
          </p:cNvPr>
          <p:cNvSpPr txBox="1"/>
          <p:nvPr/>
        </p:nvSpPr>
        <p:spPr>
          <a:xfrm>
            <a:off x="183043" y="5624417"/>
            <a:ext cx="4738548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latin typeface="Aptos Display"/>
                <a:ea typeface="Roboto"/>
                <a:cs typeface="Roboto"/>
              </a:rPr>
              <a:t>Veškeré DC/DC měniče naleznete na patron-components</a:t>
            </a:r>
            <a:r>
              <a:rPr lang="cs-CZ" sz="1200" b="1" dirty="0">
                <a:latin typeface="Aptos Display"/>
                <a:ea typeface="+mn-lt"/>
                <a:cs typeface="+mn-lt"/>
              </a:rPr>
              <a:t>.com</a:t>
            </a:r>
            <a:endParaRPr lang="cs-CZ" sz="1200" b="1" dirty="0">
              <a:latin typeface="Aptos Display"/>
              <a:ea typeface="Roboto"/>
              <a:cs typeface="Roboto"/>
            </a:endParaRPr>
          </a:p>
        </p:txBody>
      </p:sp>
      <p:sp>
        <p:nvSpPr>
          <p:cNvPr id="25" name="TextovéPole 24">
            <a:extLst>
              <a:ext uri="{FF2B5EF4-FFF2-40B4-BE49-F238E27FC236}">
                <a16:creationId xmlns="" xmlns:a16="http://schemas.microsoft.com/office/drawing/2014/main" id="{D80B1B8C-338F-03EB-6EDF-2F9C92CE6710}"/>
              </a:ext>
            </a:extLst>
          </p:cNvPr>
          <p:cNvSpPr txBox="1"/>
          <p:nvPr/>
        </p:nvSpPr>
        <p:spPr>
          <a:xfrm>
            <a:off x="116244" y="1770414"/>
            <a:ext cx="2525356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Aptos Display"/>
              </a:rPr>
              <a:t>Patron PPAT-W2</a:t>
            </a:r>
          </a:p>
          <a:p>
            <a:pPr algn="ctr"/>
            <a:r>
              <a:rPr lang="en-US" sz="1600" dirty="0">
                <a:latin typeface="Aptos Display"/>
              </a:rPr>
              <a:t>Power: 0,2W</a:t>
            </a:r>
          </a:p>
          <a:p>
            <a:pPr algn="ctr"/>
            <a:r>
              <a:rPr lang="en-US" sz="1600" dirty="0">
                <a:latin typeface="Aptos Display"/>
              </a:rPr>
              <a:t>Input: 3,3 - 15V</a:t>
            </a:r>
          </a:p>
          <a:p>
            <a:pPr algn="ctr"/>
            <a:r>
              <a:rPr lang="en-US" sz="1600" dirty="0">
                <a:latin typeface="Aptos Display"/>
              </a:rPr>
              <a:t>Output: </a:t>
            </a:r>
            <a:r>
              <a:rPr lang="en-US" sz="1600" dirty="0">
                <a:latin typeface="Aptos Display"/>
                <a:ea typeface="+mn-lt"/>
                <a:cs typeface="+mn-lt"/>
              </a:rPr>
              <a:t>±</a:t>
            </a:r>
            <a:r>
              <a:rPr lang="en-US" sz="1600" dirty="0">
                <a:latin typeface="Aptos Display"/>
              </a:rPr>
              <a:t> 3 - </a:t>
            </a:r>
            <a:r>
              <a:rPr lang="en-US" sz="1600" dirty="0">
                <a:latin typeface="Aptos Display"/>
                <a:ea typeface="+mn-lt"/>
                <a:cs typeface="+mn-lt"/>
              </a:rPr>
              <a:t>±</a:t>
            </a:r>
            <a:r>
              <a:rPr lang="en-US" sz="1600" dirty="0">
                <a:latin typeface="Aptos Display"/>
              </a:rPr>
              <a:t>15V (Dual)</a:t>
            </a:r>
          </a:p>
          <a:p>
            <a:pPr algn="ctr"/>
            <a:r>
              <a:rPr lang="en-US" sz="1600" dirty="0">
                <a:latin typeface="Aptos Display"/>
              </a:rPr>
              <a:t>Isolation - 3kVDC</a:t>
            </a:r>
          </a:p>
          <a:p>
            <a:pPr algn="ctr"/>
            <a:endParaRPr lang="en-US" sz="1600" dirty="0">
              <a:latin typeface="Aptos Display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="" xmlns:a16="http://schemas.microsoft.com/office/drawing/2014/main" id="{67616C1D-3299-0164-9722-741A95D487DD}"/>
              </a:ext>
            </a:extLst>
          </p:cNvPr>
          <p:cNvSpPr txBox="1"/>
          <p:nvPr/>
        </p:nvSpPr>
        <p:spPr>
          <a:xfrm>
            <a:off x="2743267" y="1768567"/>
            <a:ext cx="2476433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Aptos Display"/>
              </a:rPr>
              <a:t>Patron PPAT-W5</a:t>
            </a:r>
          </a:p>
          <a:p>
            <a:pPr algn="ctr"/>
            <a:r>
              <a:rPr lang="en-US" sz="1600" dirty="0">
                <a:latin typeface="Aptos Display"/>
              </a:rPr>
              <a:t>Power: 0,5W</a:t>
            </a:r>
          </a:p>
          <a:p>
            <a:pPr algn="ctr"/>
            <a:r>
              <a:rPr lang="en-US" sz="1600" dirty="0">
                <a:latin typeface="Aptos Display"/>
              </a:rPr>
              <a:t>Input: 3,3 - 15V</a:t>
            </a:r>
          </a:p>
          <a:p>
            <a:pPr algn="ctr"/>
            <a:r>
              <a:rPr lang="en-US" sz="1600" dirty="0">
                <a:latin typeface="Aptos Display"/>
              </a:rPr>
              <a:t>Output: </a:t>
            </a:r>
            <a:r>
              <a:rPr lang="en-US" sz="1600" dirty="0">
                <a:latin typeface="Aptos Display"/>
                <a:ea typeface="+mn-lt"/>
                <a:cs typeface="+mn-lt"/>
              </a:rPr>
              <a:t>±</a:t>
            </a:r>
            <a:r>
              <a:rPr lang="en-US" sz="1600" dirty="0">
                <a:latin typeface="Aptos Display"/>
              </a:rPr>
              <a:t> 3 - </a:t>
            </a:r>
            <a:r>
              <a:rPr lang="en-US" sz="1600" dirty="0">
                <a:latin typeface="Aptos Display"/>
                <a:ea typeface="+mn-lt"/>
                <a:cs typeface="+mn-lt"/>
              </a:rPr>
              <a:t>±</a:t>
            </a:r>
            <a:r>
              <a:rPr lang="en-US" sz="1600" dirty="0">
                <a:latin typeface="Aptos Display"/>
              </a:rPr>
              <a:t>15V (Dual)</a:t>
            </a:r>
          </a:p>
          <a:p>
            <a:pPr algn="ctr"/>
            <a:r>
              <a:rPr lang="en-US" sz="1600" dirty="0">
                <a:latin typeface="Aptos Display"/>
              </a:rPr>
              <a:t>Isolation - 3kVDC</a:t>
            </a:r>
          </a:p>
          <a:p>
            <a:pPr algn="ctr"/>
            <a:endParaRPr lang="en-US" sz="1600" dirty="0">
              <a:latin typeface="Aptos Display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="" xmlns:a16="http://schemas.microsoft.com/office/drawing/2014/main" id="{D5CA37F9-FC9B-8F00-9AF0-41F4F42765FA}"/>
              </a:ext>
            </a:extLst>
          </p:cNvPr>
          <p:cNvSpPr txBox="1"/>
          <p:nvPr/>
        </p:nvSpPr>
        <p:spPr>
          <a:xfrm>
            <a:off x="5142659" y="1768567"/>
            <a:ext cx="2251373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Aptos Display"/>
              </a:rPr>
              <a:t>Patron PPET-1W</a:t>
            </a:r>
          </a:p>
          <a:p>
            <a:pPr algn="ctr"/>
            <a:r>
              <a:rPr lang="en-US" sz="1600" dirty="0">
                <a:latin typeface="Aptos Display"/>
              </a:rPr>
              <a:t>Power: 1W</a:t>
            </a:r>
          </a:p>
          <a:p>
            <a:pPr algn="ctr"/>
            <a:r>
              <a:rPr lang="en-US" sz="1600" dirty="0">
                <a:latin typeface="Aptos Display"/>
              </a:rPr>
              <a:t>Input: 3,3 - 24V</a:t>
            </a:r>
          </a:p>
          <a:p>
            <a:pPr algn="ctr"/>
            <a:r>
              <a:rPr lang="en-US" sz="1600" dirty="0">
                <a:latin typeface="Aptos Display"/>
              </a:rPr>
              <a:t>Output: </a:t>
            </a:r>
            <a:r>
              <a:rPr lang="en-US" sz="1600" dirty="0">
                <a:latin typeface="Aptos Display"/>
                <a:ea typeface="+mn-lt"/>
                <a:cs typeface="+mn-lt"/>
              </a:rPr>
              <a:t>±</a:t>
            </a:r>
            <a:r>
              <a:rPr lang="en-US" sz="1600" dirty="0">
                <a:latin typeface="Aptos Display"/>
              </a:rPr>
              <a:t> 3 -15V</a:t>
            </a:r>
          </a:p>
          <a:p>
            <a:pPr algn="ctr"/>
            <a:r>
              <a:rPr lang="en-US" sz="1600" dirty="0">
                <a:latin typeface="Aptos Display"/>
              </a:rPr>
              <a:t>Isolation - 3kVDC</a:t>
            </a:r>
          </a:p>
          <a:p>
            <a:pPr algn="ctr"/>
            <a:endParaRPr lang="en-US" sz="1600" dirty="0">
              <a:latin typeface="Aptos Display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="" xmlns:a16="http://schemas.microsoft.com/office/drawing/2014/main" id="{5851EDF9-5D5D-A472-BD4F-458EC1EE56B8}"/>
              </a:ext>
            </a:extLst>
          </p:cNvPr>
          <p:cNvSpPr txBox="1"/>
          <p:nvPr/>
        </p:nvSpPr>
        <p:spPr>
          <a:xfrm>
            <a:off x="7259955" y="1774891"/>
            <a:ext cx="2399042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Aptos Display"/>
              </a:rPr>
              <a:t>Patron PPVT-2W</a:t>
            </a:r>
          </a:p>
          <a:p>
            <a:pPr algn="ctr"/>
            <a:r>
              <a:rPr lang="en-US" sz="1600" dirty="0">
                <a:latin typeface="Aptos Display"/>
              </a:rPr>
              <a:t>Power: 2W</a:t>
            </a:r>
          </a:p>
          <a:p>
            <a:pPr algn="ctr"/>
            <a:r>
              <a:rPr lang="en-US" sz="1600" dirty="0">
                <a:latin typeface="Aptos Display"/>
              </a:rPr>
              <a:t>Input: 3,3 - 12V</a:t>
            </a:r>
          </a:p>
          <a:p>
            <a:pPr algn="ctr"/>
            <a:r>
              <a:rPr lang="en-US" sz="1600" dirty="0">
                <a:latin typeface="Aptos Display"/>
              </a:rPr>
              <a:t>Output: </a:t>
            </a:r>
            <a:r>
              <a:rPr lang="en-US" sz="1600" dirty="0">
                <a:latin typeface="Aptos Display"/>
                <a:ea typeface="+mn-lt"/>
                <a:cs typeface="+mn-lt"/>
              </a:rPr>
              <a:t>±</a:t>
            </a:r>
            <a:r>
              <a:rPr lang="en-US" sz="1600" dirty="0">
                <a:latin typeface="Aptos Display"/>
              </a:rPr>
              <a:t> 3 –15V (Dual)</a:t>
            </a:r>
          </a:p>
          <a:p>
            <a:pPr algn="ctr"/>
            <a:r>
              <a:rPr lang="en-US" sz="1600" dirty="0">
                <a:latin typeface="Aptos Display"/>
              </a:rPr>
              <a:t>Isolation - 3kVDC</a:t>
            </a:r>
          </a:p>
          <a:p>
            <a:pPr algn="ctr"/>
            <a:endParaRPr lang="en-US" sz="1600" dirty="0">
              <a:latin typeface="Aptos Display"/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="" xmlns:a16="http://schemas.microsoft.com/office/drawing/2014/main" id="{2DC3C5BA-D9B7-4F45-6E3C-2D3A1E701721}"/>
              </a:ext>
            </a:extLst>
          </p:cNvPr>
          <p:cNvSpPr txBox="1"/>
          <p:nvPr/>
        </p:nvSpPr>
        <p:spPr>
          <a:xfrm>
            <a:off x="9792642" y="1774889"/>
            <a:ext cx="2251373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Aptos Display"/>
              </a:rPr>
              <a:t>Patron PPET-2W</a:t>
            </a:r>
          </a:p>
          <a:p>
            <a:pPr algn="ctr"/>
            <a:r>
              <a:rPr lang="en-US" sz="1600" dirty="0">
                <a:latin typeface="Aptos Display"/>
              </a:rPr>
              <a:t>Power: 2W</a:t>
            </a:r>
          </a:p>
          <a:p>
            <a:pPr algn="ctr"/>
            <a:r>
              <a:rPr lang="en-US" sz="1600" dirty="0">
                <a:latin typeface="Aptos Display"/>
              </a:rPr>
              <a:t>Input: 5,0 - 15V</a:t>
            </a:r>
          </a:p>
          <a:p>
            <a:pPr algn="ctr"/>
            <a:r>
              <a:rPr lang="en-US" sz="1600" dirty="0">
                <a:latin typeface="Aptos Display"/>
              </a:rPr>
              <a:t>Output: </a:t>
            </a:r>
            <a:r>
              <a:rPr lang="en-US" sz="1600" dirty="0">
                <a:latin typeface="Aptos Display"/>
                <a:ea typeface="+mn-lt"/>
                <a:cs typeface="+mn-lt"/>
              </a:rPr>
              <a:t>±</a:t>
            </a:r>
            <a:r>
              <a:rPr lang="en-US" sz="1600" dirty="0">
                <a:latin typeface="Aptos Display"/>
              </a:rPr>
              <a:t> 5,0 -15V</a:t>
            </a:r>
          </a:p>
          <a:p>
            <a:pPr algn="ctr"/>
            <a:r>
              <a:rPr lang="en-US" sz="1600" dirty="0">
                <a:latin typeface="Aptos Display"/>
              </a:rPr>
              <a:t>Isolation – 3kVDC</a:t>
            </a:r>
          </a:p>
          <a:p>
            <a:pPr algn="ctr"/>
            <a:endParaRPr lang="en-US" sz="1600" dirty="0">
              <a:latin typeface="Aptos Display"/>
            </a:endParaRPr>
          </a:p>
        </p:txBody>
      </p:sp>
      <p:sp>
        <p:nvSpPr>
          <p:cNvPr id="24" name="TextovéPole 23">
            <a:extLst>
              <a:ext uri="{FF2B5EF4-FFF2-40B4-BE49-F238E27FC236}">
                <a16:creationId xmlns="" xmlns:a16="http://schemas.microsoft.com/office/drawing/2014/main" id="{3D41DFB8-5FDA-EDC5-8234-6289F1AC088F}"/>
              </a:ext>
            </a:extLst>
          </p:cNvPr>
          <p:cNvSpPr txBox="1"/>
          <p:nvPr/>
        </p:nvSpPr>
        <p:spPr>
          <a:xfrm>
            <a:off x="183043" y="1345494"/>
            <a:ext cx="41377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>
                <a:latin typeface="Aptos Display"/>
                <a:ea typeface="Roboto"/>
                <a:cs typeface="Roboto"/>
              </a:rPr>
              <a:t>Neregulované DC/DC měniče v SMD pouzdře</a:t>
            </a:r>
            <a:endParaRPr lang="cs-CZ" sz="1400" b="1" dirty="0">
              <a:latin typeface="Aptos Display"/>
              <a:ea typeface="Roboto"/>
              <a:cs typeface="Roboto"/>
            </a:endParaRPr>
          </a:p>
        </p:txBody>
      </p:sp>
      <p:pic>
        <p:nvPicPr>
          <p:cNvPr id="21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23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27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28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29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30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31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32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  <p:pic>
        <p:nvPicPr>
          <p:cNvPr id="3074" name="Picture 2" descr="C:\Users\uzivatel\Desktop\Snímek obrazovky 2025-06-02 150718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17" y="3400125"/>
            <a:ext cx="1457209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zivatel\Desktop\Snímek obrazovky 2025-06-02 150905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123" y="3400900"/>
            <a:ext cx="1566720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uzivatel\Desktop\Snímek obrazovky 2025-06-02 151139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644" y="3400900"/>
            <a:ext cx="1963402" cy="12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zivatel\Desktop\Snímek obrazovky 2025-06-02 151325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718" y="3400900"/>
            <a:ext cx="2002909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uzivatel\Desktop\Snímek obrazovky 2025-06-02 151455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623" y="3400900"/>
            <a:ext cx="1509413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62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E54AF6A-6C42-3BA1-3B0D-3A338107F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A2446DB-B3D0-48A3-2B4B-46BB4EE35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186693"/>
            <a:ext cx="6368564" cy="837183"/>
          </a:xfrm>
        </p:spPr>
        <p:txBody>
          <a:bodyPr>
            <a:normAutofit/>
          </a:bodyPr>
          <a:lstStyle/>
          <a:p>
            <a:r>
              <a:rPr lang="cs-CZ" sz="3200" b="1"/>
              <a:t>EMC stínění</a:t>
            </a:r>
            <a:endParaRPr lang="cs-CZ" sz="3200" b="1" dirty="0"/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0380EB1A-FDF9-D5E7-31C0-71BE690AB79C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Obrázek 16" descr="Obsah obrázku text, Grafika, logo, Písmo&#10;&#10;Obsah generovaný pomocí AI může být nesprávný.">
            <a:extLst>
              <a:ext uri="{FF2B5EF4-FFF2-40B4-BE49-F238E27FC236}">
                <a16:creationId xmlns="" xmlns:a16="http://schemas.microsoft.com/office/drawing/2014/main" id="{21A152FA-D9D6-FE70-75BE-DDD7A51AE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5042" y="280621"/>
            <a:ext cx="2546107" cy="647701"/>
          </a:xfrm>
          <a:prstGeom prst="rect">
            <a:avLst/>
          </a:prstGeom>
        </p:spPr>
      </p:pic>
      <p:pic>
        <p:nvPicPr>
          <p:cNvPr id="7" name="Obrázek 6" descr="Obsah obrázku Obdélník, design&#10;&#10;Obsah generovaný pomocí AI může být nesprávný.">
            <a:extLst>
              <a:ext uri="{FF2B5EF4-FFF2-40B4-BE49-F238E27FC236}">
                <a16:creationId xmlns="" xmlns:a16="http://schemas.microsoft.com/office/drawing/2014/main" id="{79BAA3D0-9532-69EB-8FB5-340062AAD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828" y="1416538"/>
            <a:ext cx="1230924" cy="1230924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="" xmlns:a16="http://schemas.microsoft.com/office/drawing/2014/main" id="{127B3DD0-A0E8-32CE-7EB0-1CC823E13E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3607" y="1415805"/>
            <a:ext cx="1237518" cy="1232389"/>
          </a:xfrm>
          <a:prstGeom prst="rect">
            <a:avLst/>
          </a:prstGeom>
        </p:spPr>
      </p:pic>
      <p:pic>
        <p:nvPicPr>
          <p:cNvPr id="11" name="Obrázek 10" descr="Obsah obrázku žlutohnědé&#10;&#10;Obsah generovaný pomocí AI může být nesprávný.">
            <a:extLst>
              <a:ext uri="{FF2B5EF4-FFF2-40B4-BE49-F238E27FC236}">
                <a16:creationId xmlns="" xmlns:a16="http://schemas.microsoft.com/office/drawing/2014/main" id="{0A3CCD09-1D4B-486A-C59D-B6189520E0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0020" y="1416539"/>
            <a:ext cx="1230924" cy="1230924"/>
          </a:xfrm>
          <a:prstGeom prst="rect">
            <a:avLst/>
          </a:prstGeom>
        </p:spPr>
      </p:pic>
      <p:pic>
        <p:nvPicPr>
          <p:cNvPr id="18" name="Obrázek 17" descr="Obsah obrázku papír, Papírový výrobek, design&#10;&#10;Obsah generovaný pomocí AI může být nesprávný.">
            <a:extLst>
              <a:ext uri="{FF2B5EF4-FFF2-40B4-BE49-F238E27FC236}">
                <a16:creationId xmlns="" xmlns:a16="http://schemas.microsoft.com/office/drawing/2014/main" id="{9056AA7C-4D6D-A56C-808A-CB46AB1A22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2024" y="1416174"/>
            <a:ext cx="1323244" cy="1231658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="" xmlns:a16="http://schemas.microsoft.com/office/drawing/2014/main" id="{AE284748-6EA7-FD0F-F4D8-E0B99D080E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0525" y="1466728"/>
            <a:ext cx="1424357" cy="1137873"/>
          </a:xfrm>
          <a:prstGeom prst="rect">
            <a:avLst/>
          </a:prstGeom>
        </p:spPr>
      </p:pic>
      <p:pic>
        <p:nvPicPr>
          <p:cNvPr id="25" name="Obrázek 24" descr="Obsah obrázku reproduktor, Zvukové zařízení, Elektronické zařízení, Reprobedna&#10;&#10;Obsah generovaný pomocí AI může být nesprávný.">
            <a:extLst>
              <a:ext uri="{FF2B5EF4-FFF2-40B4-BE49-F238E27FC236}">
                <a16:creationId xmlns="" xmlns:a16="http://schemas.microsoft.com/office/drawing/2014/main" id="{F0CEF607-8D9C-6585-9ECF-40FD3C186C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00873" y="1401151"/>
            <a:ext cx="1321777" cy="1247042"/>
          </a:xfrm>
          <a:prstGeom prst="rect">
            <a:avLst/>
          </a:prstGeom>
        </p:spPr>
      </p:pic>
      <p:pic>
        <p:nvPicPr>
          <p:cNvPr id="27" name="Obrázek 26" descr="Obsah obrázku Papírový výrobek, papír, papírnictví / kancelářské potřeby, obálka&#10;&#10;Obsah generovaný pomocí AI může být nesprávný.">
            <a:extLst>
              <a:ext uri="{FF2B5EF4-FFF2-40B4-BE49-F238E27FC236}">
                <a16:creationId xmlns="" xmlns:a16="http://schemas.microsoft.com/office/drawing/2014/main" id="{8DE2E5AD-3BB8-21A9-73C6-99E5071405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70526" y="3626287"/>
            <a:ext cx="1586055" cy="1598914"/>
          </a:xfrm>
          <a:prstGeom prst="rect">
            <a:avLst/>
          </a:prstGeom>
        </p:spPr>
      </p:pic>
      <p:pic>
        <p:nvPicPr>
          <p:cNvPr id="29" name="Obrázek 28" descr="Obsah obrázku Sluchátka&#10;&#10;Obsah generovaný pomocí AI může být nesprávný.">
            <a:extLst>
              <a:ext uri="{FF2B5EF4-FFF2-40B4-BE49-F238E27FC236}">
                <a16:creationId xmlns="" xmlns:a16="http://schemas.microsoft.com/office/drawing/2014/main" id="{5E0DA718-035D-8AC1-74A5-76A15DEED2F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49040" y="3842127"/>
            <a:ext cx="1408729" cy="1237667"/>
          </a:xfrm>
          <a:prstGeom prst="rect">
            <a:avLst/>
          </a:prstGeom>
        </p:spPr>
      </p:pic>
      <p:pic>
        <p:nvPicPr>
          <p:cNvPr id="31" name="Obrázek 30" descr="Obsah obrázku stříbrné&#10;&#10;Obsah generovaný pomocí AI může být nesprávný.">
            <a:extLst>
              <a:ext uri="{FF2B5EF4-FFF2-40B4-BE49-F238E27FC236}">
                <a16:creationId xmlns="" xmlns:a16="http://schemas.microsoft.com/office/drawing/2014/main" id="{A8C2CCD4-0443-5288-61EE-62498F1D238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1280" y="3933092"/>
            <a:ext cx="1208209" cy="1227993"/>
          </a:xfrm>
          <a:prstGeom prst="rect">
            <a:avLst/>
          </a:prstGeom>
        </p:spPr>
      </p:pic>
      <p:pic>
        <p:nvPicPr>
          <p:cNvPr id="32" name="Obrázek 31" descr="Obsah obrázku nářadí, ocelový pilník&#10;&#10;Obsah generovaný pomocí AI může být nesprávný.">
            <a:extLst>
              <a:ext uri="{FF2B5EF4-FFF2-40B4-BE49-F238E27FC236}">
                <a16:creationId xmlns="" xmlns:a16="http://schemas.microsoft.com/office/drawing/2014/main" id="{160BF2CF-25AA-381A-07CB-518CCBFF4F1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28134" y="3814396"/>
            <a:ext cx="1201616" cy="1230924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="" xmlns:a16="http://schemas.microsoft.com/office/drawing/2014/main" id="{6C636124-02AB-2500-6963-4AA407055EE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20866" y="3931627"/>
            <a:ext cx="1260231" cy="1238251"/>
          </a:xfrm>
          <a:prstGeom prst="rect">
            <a:avLst/>
          </a:prstGeom>
        </p:spPr>
      </p:pic>
      <p:sp>
        <p:nvSpPr>
          <p:cNvPr id="40" name="TextovéPole 39">
            <a:extLst>
              <a:ext uri="{FF2B5EF4-FFF2-40B4-BE49-F238E27FC236}">
                <a16:creationId xmlns="" xmlns:a16="http://schemas.microsoft.com/office/drawing/2014/main" id="{7B1AE36A-3668-6D72-3291-C5B4B2963D21}"/>
              </a:ext>
            </a:extLst>
          </p:cNvPr>
          <p:cNvSpPr txBox="1"/>
          <p:nvPr/>
        </p:nvSpPr>
        <p:spPr>
          <a:xfrm>
            <a:off x="945171" y="2826995"/>
            <a:ext cx="1432698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latin typeface="Aptos Display"/>
              </a:rPr>
              <a:t>stínící rámečky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="" xmlns:a16="http://schemas.microsoft.com/office/drawing/2014/main" id="{19732367-CDD2-3D6E-9C39-E37046908AA7}"/>
              </a:ext>
            </a:extLst>
          </p:cNvPr>
          <p:cNvSpPr txBox="1"/>
          <p:nvPr/>
        </p:nvSpPr>
        <p:spPr>
          <a:xfrm>
            <a:off x="2820861" y="2826994"/>
            <a:ext cx="136463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latin typeface="Aptos Display"/>
              </a:rPr>
              <a:t>stínící opletení</a:t>
            </a:r>
          </a:p>
        </p:txBody>
      </p:sp>
      <p:sp>
        <p:nvSpPr>
          <p:cNvPr id="44" name="TextovéPole 43">
            <a:extLst>
              <a:ext uri="{FF2B5EF4-FFF2-40B4-BE49-F238E27FC236}">
                <a16:creationId xmlns="" xmlns:a16="http://schemas.microsoft.com/office/drawing/2014/main" id="{1ED81A50-05C0-1658-CDFA-B5C559F4C62D}"/>
              </a:ext>
            </a:extLst>
          </p:cNvPr>
          <p:cNvSpPr txBox="1"/>
          <p:nvPr/>
        </p:nvSpPr>
        <p:spPr>
          <a:xfrm>
            <a:off x="4550016" y="2826994"/>
            <a:ext cx="1636883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>
                <a:latin typeface="Aptos Display"/>
              </a:rPr>
              <a:t>pružinové kontakty</a:t>
            </a:r>
            <a:endParaRPr lang="cs-CZ" sz="1200" b="1" dirty="0">
              <a:latin typeface="Aptos Display"/>
            </a:endParaRPr>
          </a:p>
        </p:txBody>
      </p:sp>
      <p:sp>
        <p:nvSpPr>
          <p:cNvPr id="46" name="TextovéPole 45">
            <a:extLst>
              <a:ext uri="{FF2B5EF4-FFF2-40B4-BE49-F238E27FC236}">
                <a16:creationId xmlns="" xmlns:a16="http://schemas.microsoft.com/office/drawing/2014/main" id="{9823837C-9C9B-CD37-C102-0F9BA48813C6}"/>
              </a:ext>
            </a:extLst>
          </p:cNvPr>
          <p:cNvSpPr txBox="1"/>
          <p:nvPr/>
        </p:nvSpPr>
        <p:spPr>
          <a:xfrm>
            <a:off x="6556126" y="2826994"/>
            <a:ext cx="87118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>
                <a:latin typeface="Aptos Display"/>
              </a:rPr>
              <a:t>sítovina</a:t>
            </a:r>
            <a:endParaRPr lang="cs-CZ" sz="1200" b="1" dirty="0">
              <a:latin typeface="Aptos Display"/>
            </a:endParaRPr>
          </a:p>
        </p:txBody>
      </p:sp>
      <p:sp>
        <p:nvSpPr>
          <p:cNvPr id="48" name="TextovéPole 47">
            <a:extLst>
              <a:ext uri="{FF2B5EF4-FFF2-40B4-BE49-F238E27FC236}">
                <a16:creationId xmlns="" xmlns:a16="http://schemas.microsoft.com/office/drawing/2014/main" id="{0C97593F-7417-3427-2ECB-77CBF672D247}"/>
              </a:ext>
            </a:extLst>
          </p:cNvPr>
          <p:cNvSpPr txBox="1"/>
          <p:nvPr/>
        </p:nvSpPr>
        <p:spPr>
          <a:xfrm>
            <a:off x="8154860" y="2826994"/>
            <a:ext cx="132209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>
                <a:latin typeface="Aptos Display"/>
              </a:rPr>
              <a:t>vodivé pásky</a:t>
            </a:r>
            <a:endParaRPr lang="cs-CZ" sz="1200" b="1" dirty="0">
              <a:latin typeface="Aptos Display"/>
            </a:endParaRPr>
          </a:p>
        </p:txBody>
      </p:sp>
      <p:sp>
        <p:nvSpPr>
          <p:cNvPr id="49" name="TextovéPole 48">
            <a:extLst>
              <a:ext uri="{FF2B5EF4-FFF2-40B4-BE49-F238E27FC236}">
                <a16:creationId xmlns="" xmlns:a16="http://schemas.microsoft.com/office/drawing/2014/main" id="{CFC42661-CD4A-EA65-2C66-1C54B59BAA2F}"/>
              </a:ext>
            </a:extLst>
          </p:cNvPr>
          <p:cNvSpPr txBox="1"/>
          <p:nvPr/>
        </p:nvSpPr>
        <p:spPr>
          <a:xfrm>
            <a:off x="9854706" y="2826994"/>
            <a:ext cx="1594343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>
                <a:latin typeface="Aptos Display"/>
              </a:rPr>
              <a:t>ventilační stínění</a:t>
            </a:r>
            <a:endParaRPr lang="cs-CZ" sz="1200" b="1" dirty="0">
              <a:latin typeface="Aptos Display"/>
            </a:endParaRPr>
          </a:p>
        </p:txBody>
      </p:sp>
      <p:pic>
        <p:nvPicPr>
          <p:cNvPr id="50" name="Obrázek 49" descr="Obsah obrázku vykrajovátko na sušenky, kuchyňské potřeby, design&#10;&#10;Obsah generovaný pomocí AI může být nesprávný.">
            <a:extLst>
              <a:ext uri="{FF2B5EF4-FFF2-40B4-BE49-F238E27FC236}">
                <a16:creationId xmlns="" xmlns:a16="http://schemas.microsoft.com/office/drawing/2014/main" id="{00EE142E-B25F-2B2B-DFC8-C909030E83C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01154" y="3873011"/>
            <a:ext cx="1326172" cy="1172308"/>
          </a:xfrm>
          <a:prstGeom prst="rect">
            <a:avLst/>
          </a:prstGeom>
        </p:spPr>
      </p:pic>
      <p:sp>
        <p:nvSpPr>
          <p:cNvPr id="51" name="TextovéPole 50">
            <a:extLst>
              <a:ext uri="{FF2B5EF4-FFF2-40B4-BE49-F238E27FC236}">
                <a16:creationId xmlns="" xmlns:a16="http://schemas.microsoft.com/office/drawing/2014/main" id="{0C6F67B7-FBBA-3317-200B-FB07A130FC13}"/>
              </a:ext>
            </a:extLst>
          </p:cNvPr>
          <p:cNvSpPr txBox="1"/>
          <p:nvPr/>
        </p:nvSpPr>
        <p:spPr>
          <a:xfrm>
            <a:off x="981805" y="5322056"/>
            <a:ext cx="106413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latin typeface="Aptos Display"/>
              </a:rPr>
              <a:t>elastomery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="" xmlns:a16="http://schemas.microsoft.com/office/drawing/2014/main" id="{5B8EA407-EDB4-DF17-5DFD-9FAF7C6DDA73}"/>
              </a:ext>
            </a:extLst>
          </p:cNvPr>
          <p:cNvSpPr txBox="1"/>
          <p:nvPr/>
        </p:nvSpPr>
        <p:spPr>
          <a:xfrm>
            <a:off x="2850170" y="5322056"/>
            <a:ext cx="1331383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>
                <a:latin typeface="Aptos Display"/>
              </a:rPr>
              <a:t>feritové desky</a:t>
            </a:r>
            <a:endParaRPr lang="cs-CZ" sz="1200" b="1" dirty="0">
              <a:latin typeface="Aptos Display"/>
            </a:endParaRPr>
          </a:p>
        </p:txBody>
      </p:sp>
      <p:sp>
        <p:nvSpPr>
          <p:cNvPr id="53" name="TextovéPole 52">
            <a:extLst>
              <a:ext uri="{FF2B5EF4-FFF2-40B4-BE49-F238E27FC236}">
                <a16:creationId xmlns="" xmlns:a16="http://schemas.microsoft.com/office/drawing/2014/main" id="{F77F88C0-D77A-0622-7B0C-61407491008E}"/>
              </a:ext>
            </a:extLst>
          </p:cNvPr>
          <p:cNvSpPr txBox="1"/>
          <p:nvPr/>
        </p:nvSpPr>
        <p:spPr>
          <a:xfrm>
            <a:off x="4601305" y="5322055"/>
            <a:ext cx="144476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>
                <a:latin typeface="Aptos Display"/>
              </a:rPr>
              <a:t>kabelové svazky</a:t>
            </a:r>
            <a:endParaRPr lang="cs-CZ" sz="1200" b="1" dirty="0">
              <a:latin typeface="Aptos Display"/>
            </a:endParaRPr>
          </a:p>
        </p:txBody>
      </p:sp>
      <p:sp>
        <p:nvSpPr>
          <p:cNvPr id="54" name="TextovéPole 53">
            <a:extLst>
              <a:ext uri="{FF2B5EF4-FFF2-40B4-BE49-F238E27FC236}">
                <a16:creationId xmlns="" xmlns:a16="http://schemas.microsoft.com/office/drawing/2014/main" id="{8749E24B-7DCF-8D5F-CBB1-4FC3AF9DEBF4}"/>
              </a:ext>
            </a:extLst>
          </p:cNvPr>
          <p:cNvSpPr txBox="1"/>
          <p:nvPr/>
        </p:nvSpPr>
        <p:spPr>
          <a:xfrm>
            <a:off x="6301149" y="5322055"/>
            <a:ext cx="167961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>
                <a:latin typeface="Aptos Display"/>
              </a:rPr>
              <a:t>EMC pod konektory</a:t>
            </a:r>
            <a:endParaRPr lang="cs-CZ" sz="1200" b="1" dirty="0">
              <a:latin typeface="Aptos Display"/>
            </a:endParaRPr>
          </a:p>
        </p:txBody>
      </p:sp>
      <p:sp>
        <p:nvSpPr>
          <p:cNvPr id="55" name="TextovéPole 54">
            <a:extLst>
              <a:ext uri="{FF2B5EF4-FFF2-40B4-BE49-F238E27FC236}">
                <a16:creationId xmlns="" xmlns:a16="http://schemas.microsoft.com/office/drawing/2014/main" id="{C0B4ED32-6432-1B74-574E-4986FF5D526B}"/>
              </a:ext>
            </a:extLst>
          </p:cNvPr>
          <p:cNvSpPr txBox="1"/>
          <p:nvPr/>
        </p:nvSpPr>
        <p:spPr>
          <a:xfrm>
            <a:off x="8228131" y="5322055"/>
            <a:ext cx="1331382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>
                <a:latin typeface="Aptos Display"/>
              </a:rPr>
              <a:t>zemnící pásky</a:t>
            </a:r>
            <a:endParaRPr lang="cs-CZ" sz="1200" b="1" dirty="0">
              <a:latin typeface="Aptos Display"/>
            </a:endParaRPr>
          </a:p>
        </p:txBody>
      </p:sp>
      <p:sp>
        <p:nvSpPr>
          <p:cNvPr id="56" name="TextovéPole 55">
            <a:extLst>
              <a:ext uri="{FF2B5EF4-FFF2-40B4-BE49-F238E27FC236}">
                <a16:creationId xmlns="" xmlns:a16="http://schemas.microsoft.com/office/drawing/2014/main" id="{FB84D6F8-EA96-C666-3EC0-7C61829FE48E}"/>
              </a:ext>
            </a:extLst>
          </p:cNvPr>
          <p:cNvSpPr txBox="1"/>
          <p:nvPr/>
        </p:nvSpPr>
        <p:spPr>
          <a:xfrm>
            <a:off x="10096496" y="5322055"/>
            <a:ext cx="958854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>
                <a:latin typeface="Aptos Display"/>
              </a:rPr>
              <a:t>absorbéry</a:t>
            </a:r>
            <a:endParaRPr lang="cs-CZ" sz="1200" b="1" dirty="0">
              <a:latin typeface="Aptos Display"/>
            </a:endParaRPr>
          </a:p>
        </p:txBody>
      </p:sp>
      <p:pic>
        <p:nvPicPr>
          <p:cNvPr id="37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39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57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=""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58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59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60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61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=""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62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66084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27F5735-CBB9-AC8A-3EC5-B8715BC2E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83D63B7-3874-0140-7BAD-104972FE1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186693"/>
            <a:ext cx="6368564" cy="837183"/>
          </a:xfrm>
        </p:spPr>
        <p:txBody>
          <a:bodyPr>
            <a:normAutofit/>
          </a:bodyPr>
          <a:lstStyle/>
          <a:p>
            <a:r>
              <a:rPr lang="cs-CZ" sz="3200" b="1"/>
              <a:t>Řezání materiálů na CNC plotru</a:t>
            </a:r>
            <a:endParaRPr lang="cs-CZ" sz="3200" b="1" dirty="0"/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19069A01-AB13-A9AD-25F9-1FD4F6907037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>
            <a:extLst>
              <a:ext uri="{FF2B5EF4-FFF2-40B4-BE49-F238E27FC236}">
                <a16:creationId xmlns="" xmlns:a16="http://schemas.microsoft.com/office/drawing/2014/main" id="{B37FF737-9291-7A83-6F4F-612F17FBC306}"/>
              </a:ext>
            </a:extLst>
          </p:cNvPr>
          <p:cNvSpPr txBox="1"/>
          <p:nvPr/>
        </p:nvSpPr>
        <p:spPr>
          <a:xfrm>
            <a:off x="297695" y="1223412"/>
            <a:ext cx="1168644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cs-CZ" sz="1400" dirty="0">
              <a:latin typeface="Aptos Display"/>
              <a:ea typeface="Roboto"/>
              <a:cs typeface="Roboto"/>
            </a:endParaRPr>
          </a:p>
        </p:txBody>
      </p:sp>
      <p:sp>
        <p:nvSpPr>
          <p:cNvPr id="19" name="TextovéPole 18">
            <a:extLst>
              <a:ext uri="{FF2B5EF4-FFF2-40B4-BE49-F238E27FC236}">
                <a16:creationId xmlns="" xmlns:a16="http://schemas.microsoft.com/office/drawing/2014/main" id="{F4C9F07F-5511-AEFE-47AA-6921E068B93C}"/>
              </a:ext>
            </a:extLst>
          </p:cNvPr>
          <p:cNvSpPr txBox="1"/>
          <p:nvPr/>
        </p:nvSpPr>
        <p:spPr>
          <a:xfrm>
            <a:off x="305021" y="1223412"/>
            <a:ext cx="910567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600" dirty="0">
                <a:latin typeface="Aptos Display"/>
                <a:ea typeface="+mn-lt"/>
                <a:cs typeface="+mn-lt"/>
              </a:rPr>
              <a:t>Nabízíme řezání materiálů na našem CNC řezacím plotru </a:t>
            </a:r>
            <a:r>
              <a:rPr lang="cs-CZ" sz="1600" b="1" dirty="0">
                <a:latin typeface="Aptos Display"/>
                <a:ea typeface="+mn-lt"/>
                <a:cs typeface="+mn-lt"/>
              </a:rPr>
              <a:t>LCUT 1070</a:t>
            </a:r>
            <a:r>
              <a:rPr lang="cs-CZ" sz="1600" dirty="0">
                <a:latin typeface="Aptos Display"/>
                <a:ea typeface="+mn-lt"/>
                <a:cs typeface="+mn-lt"/>
              </a:rPr>
              <a:t> dle požadavků zákazníka.</a:t>
            </a:r>
            <a:endParaRPr lang="cs-CZ" sz="1600" dirty="0">
              <a:latin typeface="Aptos Display"/>
            </a:endParaRPr>
          </a:p>
        </p:txBody>
      </p:sp>
      <p:pic>
        <p:nvPicPr>
          <p:cNvPr id="20" name="Obrázek 19" descr="Obsah obrázku stůl, design&#10;&#10;Obsah generovaný pomocí AI může být nesprávný.">
            <a:extLst>
              <a:ext uri="{FF2B5EF4-FFF2-40B4-BE49-F238E27FC236}">
                <a16:creationId xmlns="" xmlns:a16="http://schemas.microsoft.com/office/drawing/2014/main" id="{69C0C045-622B-5CE7-18C7-79893C7F1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528" y="1717257"/>
            <a:ext cx="3374621" cy="2204311"/>
          </a:xfrm>
          <a:prstGeom prst="rect">
            <a:avLst/>
          </a:prstGeom>
        </p:spPr>
      </p:pic>
      <p:sp>
        <p:nvSpPr>
          <p:cNvPr id="23" name="TextovéPole 22">
            <a:extLst>
              <a:ext uri="{FF2B5EF4-FFF2-40B4-BE49-F238E27FC236}">
                <a16:creationId xmlns="" xmlns:a16="http://schemas.microsoft.com/office/drawing/2014/main" id="{65469E6F-FB04-CB19-E256-BF040CE3D663}"/>
              </a:ext>
            </a:extLst>
          </p:cNvPr>
          <p:cNvSpPr txBox="1"/>
          <p:nvPr/>
        </p:nvSpPr>
        <p:spPr>
          <a:xfrm>
            <a:off x="4500688" y="1715547"/>
            <a:ext cx="7483447" cy="20621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600" b="1" dirty="0">
                <a:latin typeface="Aptos Display"/>
                <a:ea typeface="+mn-lt"/>
                <a:cs typeface="+mn-lt"/>
              </a:rPr>
              <a:t>Systém řezacího nože:</a:t>
            </a:r>
            <a:r>
              <a:rPr lang="cs-CZ" sz="1600" dirty="0">
                <a:latin typeface="Aptos Display"/>
                <a:ea typeface="+mn-lt"/>
                <a:cs typeface="+mn-lt"/>
              </a:rPr>
              <a:t> držák s jedním nožem</a:t>
            </a:r>
            <a:endParaRPr lang="cs-CZ" sz="1600" dirty="0">
              <a:latin typeface="Aptos Display"/>
            </a:endParaRPr>
          </a:p>
          <a:p>
            <a:r>
              <a:rPr lang="cs-CZ" sz="1600" b="1" dirty="0">
                <a:latin typeface="Aptos Display"/>
                <a:ea typeface="+mn-lt"/>
                <a:cs typeface="+mn-lt"/>
              </a:rPr>
              <a:t>Řezná plocha:</a:t>
            </a:r>
            <a:r>
              <a:rPr lang="cs-CZ" sz="1600" dirty="0">
                <a:latin typeface="Aptos Display"/>
                <a:ea typeface="+mn-lt"/>
                <a:cs typeface="+mn-lt"/>
              </a:rPr>
              <a:t> délka 1000 mm x šířka 700 mm</a:t>
            </a:r>
            <a:endParaRPr lang="cs-CZ" sz="1600" dirty="0">
              <a:latin typeface="Aptos Display"/>
            </a:endParaRPr>
          </a:p>
          <a:p>
            <a:r>
              <a:rPr lang="cs-CZ" sz="1600" b="1" dirty="0">
                <a:latin typeface="Aptos Display"/>
                <a:ea typeface="+mn-lt"/>
                <a:cs typeface="+mn-lt"/>
              </a:rPr>
              <a:t>Max. tloušťka řezu:</a:t>
            </a:r>
            <a:r>
              <a:rPr lang="cs-CZ" sz="1600" dirty="0">
                <a:latin typeface="Aptos Display"/>
                <a:ea typeface="+mn-lt"/>
                <a:cs typeface="+mn-lt"/>
              </a:rPr>
              <a:t> 5~10 mm, v závislosti na typu řezaného materiálu</a:t>
            </a:r>
            <a:endParaRPr lang="cs-CZ" sz="1600" dirty="0">
              <a:latin typeface="Aptos Display"/>
            </a:endParaRPr>
          </a:p>
          <a:p>
            <a:r>
              <a:rPr lang="cs-CZ" sz="1600" b="1" dirty="0">
                <a:latin typeface="Aptos Display"/>
                <a:ea typeface="+mn-lt"/>
                <a:cs typeface="+mn-lt"/>
              </a:rPr>
              <a:t>Řezná rychlost:</a:t>
            </a:r>
            <a:r>
              <a:rPr lang="cs-CZ" sz="1600" dirty="0">
                <a:latin typeface="Aptos Display"/>
                <a:ea typeface="+mn-lt"/>
                <a:cs typeface="+mn-lt"/>
              </a:rPr>
              <a:t> 100-1400 mm/s</a:t>
            </a:r>
            <a:endParaRPr lang="cs-CZ" sz="1600" dirty="0">
              <a:latin typeface="Aptos Display"/>
            </a:endParaRPr>
          </a:p>
          <a:p>
            <a:r>
              <a:rPr lang="cs-CZ" sz="1600" b="1" dirty="0">
                <a:latin typeface="Aptos Display"/>
                <a:ea typeface="+mn-lt"/>
                <a:cs typeface="+mn-lt"/>
              </a:rPr>
              <a:t>Přesnost / rozlišení nastavení: </a:t>
            </a:r>
            <a:r>
              <a:rPr lang="cs-CZ" sz="1600" dirty="0">
                <a:latin typeface="Aptos Display"/>
                <a:ea typeface="+mn-lt"/>
                <a:cs typeface="+mn-lt"/>
              </a:rPr>
              <a:t>0,05 mm</a:t>
            </a:r>
            <a:endParaRPr lang="cs-CZ" sz="1600" dirty="0">
              <a:latin typeface="Aptos Display"/>
            </a:endParaRPr>
          </a:p>
          <a:p>
            <a:r>
              <a:rPr lang="cs-CZ" sz="1600" b="1" dirty="0">
                <a:latin typeface="Aptos Display"/>
                <a:ea typeface="+mn-lt"/>
                <a:cs typeface="+mn-lt"/>
              </a:rPr>
              <a:t>Polohovací systémy:</a:t>
            </a:r>
            <a:r>
              <a:rPr lang="cs-CZ" sz="1600" dirty="0">
                <a:latin typeface="Aptos Display"/>
                <a:ea typeface="+mn-lt"/>
                <a:cs typeface="+mn-lt"/>
              </a:rPr>
              <a:t> polohování infračerveným zářením</a:t>
            </a:r>
            <a:endParaRPr lang="cs-CZ" sz="1600" dirty="0">
              <a:latin typeface="Aptos Display"/>
            </a:endParaRPr>
          </a:p>
          <a:p>
            <a:r>
              <a:rPr lang="cs-CZ" sz="1600" b="1" dirty="0">
                <a:latin typeface="Aptos Display"/>
                <a:ea typeface="+mn-lt"/>
                <a:cs typeface="+mn-lt"/>
              </a:rPr>
              <a:t>Způsob upevnění materiálu:</a:t>
            </a:r>
            <a:r>
              <a:rPr lang="cs-CZ" sz="1600" dirty="0">
                <a:latin typeface="Aptos Display"/>
                <a:ea typeface="+mn-lt"/>
                <a:cs typeface="+mn-lt"/>
              </a:rPr>
              <a:t> vakuová separace a adsorpce</a:t>
            </a:r>
            <a:endParaRPr lang="cs-CZ" sz="1600" dirty="0">
              <a:latin typeface="Aptos Display"/>
            </a:endParaRPr>
          </a:p>
          <a:p>
            <a:r>
              <a:rPr lang="cs-CZ" sz="1600" b="1" dirty="0">
                <a:latin typeface="Aptos Display"/>
                <a:ea typeface="+mn-lt"/>
                <a:cs typeface="+mn-lt"/>
              </a:rPr>
              <a:t>Napájení: </a:t>
            </a:r>
            <a:r>
              <a:rPr lang="cs-CZ" sz="1600" dirty="0" smtClean="0">
                <a:latin typeface="Aptos Display"/>
                <a:ea typeface="+mn-lt"/>
                <a:cs typeface="+mn-lt"/>
              </a:rPr>
              <a:t>220V/380V</a:t>
            </a:r>
            <a:endParaRPr lang="cs-CZ" sz="1600" dirty="0">
              <a:latin typeface="Aptos Display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="" xmlns:a16="http://schemas.microsoft.com/office/drawing/2014/main" id="{9046E2A3-6AD2-CA8E-177D-09A8D873F3AF}"/>
              </a:ext>
            </a:extLst>
          </p:cNvPr>
          <p:cNvSpPr txBox="1"/>
          <p:nvPr/>
        </p:nvSpPr>
        <p:spPr>
          <a:xfrm>
            <a:off x="337037" y="4007827"/>
            <a:ext cx="416462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600" b="1" dirty="0">
                <a:latin typeface="Aptos Display"/>
              </a:rPr>
              <a:t>Příklady materiálů vhodných pro řezání: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="" xmlns:a16="http://schemas.microsoft.com/office/drawing/2014/main" id="{15CEBE2E-E9C9-427D-F2EC-A32B7695D636}"/>
              </a:ext>
            </a:extLst>
          </p:cNvPr>
          <p:cNvSpPr txBox="1"/>
          <p:nvPr/>
        </p:nvSpPr>
        <p:spPr>
          <a:xfrm>
            <a:off x="4547576" y="4007826"/>
            <a:ext cx="422177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cs-CZ" sz="1600" b="1" dirty="0"/>
              <a:t>Tepelně vodivé materiály - Gap Filler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="" xmlns:a16="http://schemas.microsoft.com/office/drawing/2014/main" id="{D19DB318-2814-AC59-B273-B70E033A7A4D}"/>
              </a:ext>
            </a:extLst>
          </p:cNvPr>
          <p:cNvSpPr txBox="1"/>
          <p:nvPr/>
        </p:nvSpPr>
        <p:spPr>
          <a:xfrm>
            <a:off x="4547576" y="4425460"/>
            <a:ext cx="443132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cs-CZ" sz="1600" b="1" dirty="0"/>
              <a:t>Elektromagnetické stínění - Elastomery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="" xmlns:a16="http://schemas.microsoft.com/office/drawing/2014/main" id="{A24EA058-AFE8-02AB-C23A-9872720991CE}"/>
              </a:ext>
            </a:extLst>
          </p:cNvPr>
          <p:cNvSpPr txBox="1"/>
          <p:nvPr/>
        </p:nvSpPr>
        <p:spPr>
          <a:xfrm>
            <a:off x="4547575" y="4821114"/>
            <a:ext cx="3344005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cs-CZ" sz="1600" b="1" dirty="0" err="1"/>
              <a:t>Absorbery</a:t>
            </a:r>
            <a:endParaRPr lang="cs-CZ" sz="1600" b="1" dirty="0"/>
          </a:p>
        </p:txBody>
      </p:sp>
      <p:sp>
        <p:nvSpPr>
          <p:cNvPr id="14" name="TextovéPole 13">
            <a:extLst>
              <a:ext uri="{FF2B5EF4-FFF2-40B4-BE49-F238E27FC236}">
                <a16:creationId xmlns="" xmlns:a16="http://schemas.microsoft.com/office/drawing/2014/main" id="{0612E5C9-8E7C-9C66-0395-811728F8B0CA}"/>
              </a:ext>
            </a:extLst>
          </p:cNvPr>
          <p:cNvSpPr txBox="1"/>
          <p:nvPr/>
        </p:nvSpPr>
        <p:spPr>
          <a:xfrm>
            <a:off x="4547575" y="5238748"/>
            <a:ext cx="3344005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cs-CZ" sz="1600" b="1" dirty="0"/>
              <a:t>Pryže</a:t>
            </a:r>
          </a:p>
        </p:txBody>
      </p:sp>
      <p:pic>
        <p:nvPicPr>
          <p:cNvPr id="17" name="Obrázek 16" descr="Obsah obrázku text, Grafika, logo, Písmo&#10;&#10;Obsah generovaný pomocí AI může být nesprávný.">
            <a:extLst>
              <a:ext uri="{FF2B5EF4-FFF2-40B4-BE49-F238E27FC236}">
                <a16:creationId xmlns="" xmlns:a16="http://schemas.microsoft.com/office/drawing/2014/main" id="{0954EC29-888B-FAA2-3C26-6403246BF5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5042" y="280621"/>
            <a:ext cx="2546107" cy="647701"/>
          </a:xfrm>
          <a:prstGeom prst="rect">
            <a:avLst/>
          </a:prstGeom>
        </p:spPr>
      </p:pic>
      <p:pic>
        <p:nvPicPr>
          <p:cNvPr id="22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24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25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27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28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29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30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31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360740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FB6FB756-12BF-CCA4-D08F-60344A0D8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7FA0333-CF54-1868-7962-71884567D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 dirty="0"/>
              <a:t>Patron - </a:t>
            </a:r>
            <a:r>
              <a:rPr lang="cs-CZ" sz="3200" b="1"/>
              <a:t>Tepelně vodivé materiály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408D85D3-A96C-0FC6-C0EA-6BA648F2B281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Obsah obrázku text, Písmo, Grafika, logo&#10;&#10;Obsah generovaný pomocí AI může být nesprávný.">
            <a:extLst>
              <a:ext uri="{FF2B5EF4-FFF2-40B4-BE49-F238E27FC236}">
                <a16:creationId xmlns="" xmlns:a16="http://schemas.microsoft.com/office/drawing/2014/main" id="{E779B7EC-3DFF-4F8F-822D-9623449D0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6491" y="292380"/>
            <a:ext cx="1709698" cy="635034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="" xmlns:a16="http://schemas.microsoft.com/office/drawing/2014/main" id="{7C759735-D1AB-2732-F753-8D10C1DC5B19}"/>
              </a:ext>
            </a:extLst>
          </p:cNvPr>
          <p:cNvSpPr txBox="1"/>
          <p:nvPr/>
        </p:nvSpPr>
        <p:spPr>
          <a:xfrm>
            <a:off x="1398180" y="1382763"/>
            <a:ext cx="240136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Gap </a:t>
            </a:r>
            <a:r>
              <a:rPr lang="cs-CZ" sz="1200" b="1" err="1">
                <a:solidFill>
                  <a:srgbClr val="000000"/>
                </a:solidFill>
                <a:latin typeface="Aptos Display"/>
              </a:rPr>
              <a:t>Fillers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W/</a:t>
            </a:r>
            <a:r>
              <a:rPr lang="cs-CZ" sz="1200" b="1" err="1">
                <a:solidFill>
                  <a:srgbClr val="000000"/>
                </a:solidFill>
                <a:latin typeface="Aptos Display"/>
              </a:rPr>
              <a:t>mK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(0,1~3,0)</a:t>
            </a:r>
            <a:endParaRPr lang="cs-CZ" sz="1200">
              <a:solidFill>
                <a:srgbClr val="000000"/>
              </a:solidFill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="" xmlns:a16="http://schemas.microsoft.com/office/drawing/2014/main" id="{2A007E67-C7AD-E2E7-E172-D2EE62B5952E}"/>
              </a:ext>
            </a:extLst>
          </p:cNvPr>
          <p:cNvSpPr txBox="1"/>
          <p:nvPr/>
        </p:nvSpPr>
        <p:spPr>
          <a:xfrm>
            <a:off x="3772103" y="1382763"/>
            <a:ext cx="240136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Gap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Fillers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W/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mK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(3,1~6,0)</a:t>
            </a:r>
            <a:endParaRPr lang="cs-CZ" sz="1200" dirty="0">
              <a:solidFill>
                <a:srgbClr val="000000"/>
              </a:solidFill>
            </a:endParaRPr>
          </a:p>
        </p:txBody>
      </p:sp>
      <p:sp>
        <p:nvSpPr>
          <p:cNvPr id="9" name="TextovéPole 8">
            <a:extLst>
              <a:ext uri="{FF2B5EF4-FFF2-40B4-BE49-F238E27FC236}">
                <a16:creationId xmlns="" xmlns:a16="http://schemas.microsoft.com/office/drawing/2014/main" id="{204DF450-4682-FD83-0238-1F575B905A42}"/>
              </a:ext>
            </a:extLst>
          </p:cNvPr>
          <p:cNvSpPr txBox="1"/>
          <p:nvPr/>
        </p:nvSpPr>
        <p:spPr>
          <a:xfrm>
            <a:off x="6088926" y="1382763"/>
            <a:ext cx="248625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Gap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Fillers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W/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mK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(6,1~10,0)</a:t>
            </a:r>
            <a:endParaRPr lang="cs-CZ" sz="1200" dirty="0">
              <a:solidFill>
                <a:srgbClr val="000000"/>
              </a:solidFill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="" xmlns:a16="http://schemas.microsoft.com/office/drawing/2014/main" id="{76B53143-FB40-8019-AB37-6658A138B13A}"/>
              </a:ext>
            </a:extLst>
          </p:cNvPr>
          <p:cNvSpPr txBox="1"/>
          <p:nvPr/>
        </p:nvSpPr>
        <p:spPr>
          <a:xfrm>
            <a:off x="8534602" y="1382763"/>
            <a:ext cx="248625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Gap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Fillers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W/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mK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(6,1~10,0)</a:t>
            </a:r>
            <a:endParaRPr lang="cs-CZ" sz="1200" dirty="0">
              <a:solidFill>
                <a:srgbClr val="000000"/>
              </a:solidFill>
            </a:endParaRPr>
          </a:p>
        </p:txBody>
      </p:sp>
      <p:pic>
        <p:nvPicPr>
          <p:cNvPr id="13" name="Obrázek 12" descr="Obsah obrázku snímek obrazovky&#10;&#10;Obsah generovaný pomocí AI může být nesprávný.">
            <a:extLst>
              <a:ext uri="{FF2B5EF4-FFF2-40B4-BE49-F238E27FC236}">
                <a16:creationId xmlns="" xmlns:a16="http://schemas.microsoft.com/office/drawing/2014/main" id="{AF219D45-9DC6-18CC-ECE8-5DEECBFFFA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5940" y="1666913"/>
            <a:ext cx="1612935" cy="1536053"/>
          </a:xfrm>
          <a:prstGeom prst="rect">
            <a:avLst/>
          </a:prstGeom>
        </p:spPr>
      </p:pic>
      <p:pic>
        <p:nvPicPr>
          <p:cNvPr id="14" name="Obrázek 13" descr="Obsah obrázku vzor, Symetrie, design, Obdélník&#10;&#10;Obsah generovaný pomocí AI může být nesprávný.">
            <a:extLst>
              <a:ext uri="{FF2B5EF4-FFF2-40B4-BE49-F238E27FC236}">
                <a16:creationId xmlns="" xmlns:a16="http://schemas.microsoft.com/office/drawing/2014/main" id="{ADCB426D-DD02-FCF2-50CE-6D66EE9A5E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0596" y="1669843"/>
            <a:ext cx="1611470" cy="1530191"/>
          </a:xfrm>
          <a:prstGeom prst="rect">
            <a:avLst/>
          </a:prstGeom>
        </p:spPr>
      </p:pic>
      <p:pic>
        <p:nvPicPr>
          <p:cNvPr id="15" name="Obrázek 14" descr="Obsah obrázku vzor, design, čtverec, snímek obrazovky&#10;&#10;Obsah generovaný pomocí AI může být nesprávný.">
            <a:extLst>
              <a:ext uri="{FF2B5EF4-FFF2-40B4-BE49-F238E27FC236}">
                <a16:creationId xmlns="" xmlns:a16="http://schemas.microsoft.com/office/drawing/2014/main" id="{2519C43F-8F83-4EBC-7A82-6E2C4C155E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7718" y="1667644"/>
            <a:ext cx="1618796" cy="1534588"/>
          </a:xfrm>
          <a:prstGeom prst="rect">
            <a:avLst/>
          </a:prstGeom>
        </p:spPr>
      </p:pic>
      <p:pic>
        <p:nvPicPr>
          <p:cNvPr id="16" name="Obrázek 15" descr="Obsah obrázku vzor, snímek obrazovky, design, Symetrie&#10;&#10;Obsah generovaný pomocí AI může být nesprávný.">
            <a:extLst>
              <a:ext uri="{FF2B5EF4-FFF2-40B4-BE49-F238E27FC236}">
                <a16:creationId xmlns="" xmlns:a16="http://schemas.microsoft.com/office/drawing/2014/main" id="{0674A0AB-5A82-9AE0-1E99-1E9F6D72E5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9691" y="1665403"/>
            <a:ext cx="1606341" cy="1513363"/>
          </a:xfrm>
          <a:prstGeom prst="rect">
            <a:avLst/>
          </a:prstGeom>
        </p:spPr>
      </p:pic>
      <p:sp>
        <p:nvSpPr>
          <p:cNvPr id="17" name="TextovéPole 16">
            <a:extLst>
              <a:ext uri="{FF2B5EF4-FFF2-40B4-BE49-F238E27FC236}">
                <a16:creationId xmlns="" xmlns:a16="http://schemas.microsoft.com/office/drawing/2014/main" id="{8B57846F-D22A-D240-F787-E464179D9298}"/>
              </a:ext>
            </a:extLst>
          </p:cNvPr>
          <p:cNvSpPr txBox="1"/>
          <p:nvPr/>
        </p:nvSpPr>
        <p:spPr>
          <a:xfrm>
            <a:off x="1986859" y="3196304"/>
            <a:ext cx="79221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8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Types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="" xmlns:a16="http://schemas.microsoft.com/office/drawing/2014/main" id="{4DBB2D34-B90E-EFA7-94F5-136C5A8EEC3C}"/>
              </a:ext>
            </a:extLst>
          </p:cNvPr>
          <p:cNvSpPr txBox="1"/>
          <p:nvPr/>
        </p:nvSpPr>
        <p:spPr>
          <a:xfrm>
            <a:off x="4382762" y="3196304"/>
            <a:ext cx="79221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5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Types</a:t>
            </a:r>
            <a:endParaRPr lang="cs-CZ" sz="1200" b="1" dirty="0">
              <a:solidFill>
                <a:srgbClr val="000000"/>
              </a:solidFill>
              <a:latin typeface="Aptos Display"/>
            </a:endParaRPr>
          </a:p>
        </p:txBody>
      </p:sp>
      <p:sp>
        <p:nvSpPr>
          <p:cNvPr id="19" name="TextovéPole 18">
            <a:extLst>
              <a:ext uri="{FF2B5EF4-FFF2-40B4-BE49-F238E27FC236}">
                <a16:creationId xmlns="" xmlns:a16="http://schemas.microsoft.com/office/drawing/2014/main" id="{A50B5E82-4F17-9120-073F-44EDD16CA0AF}"/>
              </a:ext>
            </a:extLst>
          </p:cNvPr>
          <p:cNvSpPr txBox="1"/>
          <p:nvPr/>
        </p:nvSpPr>
        <p:spPr>
          <a:xfrm>
            <a:off x="6721566" y="3196304"/>
            <a:ext cx="79221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4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Types</a:t>
            </a:r>
            <a:endParaRPr lang="cs-CZ" sz="1200" b="1" dirty="0">
              <a:solidFill>
                <a:srgbClr val="000000"/>
              </a:solidFill>
              <a:latin typeface="Aptos Display"/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="" xmlns:a16="http://schemas.microsoft.com/office/drawing/2014/main" id="{C8701BEB-C065-B552-81C3-956D16CEA0B1}"/>
              </a:ext>
            </a:extLst>
          </p:cNvPr>
          <p:cNvSpPr txBox="1"/>
          <p:nvPr/>
        </p:nvSpPr>
        <p:spPr>
          <a:xfrm>
            <a:off x="9130607" y="3196304"/>
            <a:ext cx="87862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10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Types</a:t>
            </a:r>
            <a:endParaRPr lang="cs-CZ" sz="1200" b="1" dirty="0">
              <a:solidFill>
                <a:srgbClr val="000000"/>
              </a:solidFill>
              <a:latin typeface="Aptos Display"/>
            </a:endParaRPr>
          </a:p>
        </p:txBody>
      </p:sp>
      <p:sp>
        <p:nvSpPr>
          <p:cNvPr id="21" name="TextovéPole 20">
            <a:extLst>
              <a:ext uri="{FF2B5EF4-FFF2-40B4-BE49-F238E27FC236}">
                <a16:creationId xmlns="" xmlns:a16="http://schemas.microsoft.com/office/drawing/2014/main" id="{BD31A3E9-24AE-A4F2-7069-B326BA3846F2}"/>
              </a:ext>
            </a:extLst>
          </p:cNvPr>
          <p:cNvSpPr txBox="1"/>
          <p:nvPr/>
        </p:nvSpPr>
        <p:spPr>
          <a:xfrm>
            <a:off x="1457240" y="3760081"/>
            <a:ext cx="274655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Liquid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Gap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Fillers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W/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mK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(0,5~5,0)</a:t>
            </a:r>
            <a:endParaRPr lang="cs-CZ" sz="1200" dirty="0">
              <a:solidFill>
                <a:srgbClr val="000000"/>
              </a:solidFill>
              <a:latin typeface="Aptos Display"/>
            </a:endParaRPr>
          </a:p>
        </p:txBody>
      </p:sp>
      <p:pic>
        <p:nvPicPr>
          <p:cNvPr id="22" name="Obrázek 21" descr="Obsah obrázku text, stroj/přístroj, interiér&#10;&#10;Obsah generovaný pomocí AI může být nesprávný.">
            <a:extLst>
              <a:ext uri="{FF2B5EF4-FFF2-40B4-BE49-F238E27FC236}">
                <a16:creationId xmlns="" xmlns:a16="http://schemas.microsoft.com/office/drawing/2014/main" id="{92B86874-73B3-D97F-28FA-2571972DFC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1801" y="4059416"/>
            <a:ext cx="1611469" cy="1536784"/>
          </a:xfrm>
          <a:prstGeom prst="rect">
            <a:avLst/>
          </a:prstGeom>
        </p:spPr>
      </p:pic>
      <p:sp>
        <p:nvSpPr>
          <p:cNvPr id="23" name="TextovéPole 22">
            <a:extLst>
              <a:ext uri="{FF2B5EF4-FFF2-40B4-BE49-F238E27FC236}">
                <a16:creationId xmlns="" xmlns:a16="http://schemas.microsoft.com/office/drawing/2014/main" id="{DED464D0-3817-BF3D-EA60-B506A8D7177C}"/>
              </a:ext>
            </a:extLst>
          </p:cNvPr>
          <p:cNvSpPr txBox="1"/>
          <p:nvPr/>
        </p:nvSpPr>
        <p:spPr>
          <a:xfrm>
            <a:off x="4585812" y="3763387"/>
            <a:ext cx="282905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Liquid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Gap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Fillers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W/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mK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(5,1~10,0)</a:t>
            </a:r>
            <a:endParaRPr lang="cs-CZ" sz="1200" dirty="0">
              <a:solidFill>
                <a:srgbClr val="000000"/>
              </a:solidFill>
              <a:latin typeface="Aptos Display"/>
            </a:endParaRPr>
          </a:p>
        </p:txBody>
      </p:sp>
      <p:pic>
        <p:nvPicPr>
          <p:cNvPr id="28" name="Obrázek 27" descr="Obsah obrázku stroj/přístroj, Lékařské vybavení, text, válec&#10;&#10;Obsah generovaný pomocí AI může být nesprávný.">
            <a:extLst>
              <a:ext uri="{FF2B5EF4-FFF2-40B4-BE49-F238E27FC236}">
                <a16:creationId xmlns="" xmlns:a16="http://schemas.microsoft.com/office/drawing/2014/main" id="{46D34097-207B-30FA-6D71-AE3B4675B3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85145" y="4061590"/>
            <a:ext cx="1694137" cy="1526630"/>
          </a:xfrm>
          <a:prstGeom prst="rect">
            <a:avLst/>
          </a:prstGeom>
        </p:spPr>
      </p:pic>
      <p:sp>
        <p:nvSpPr>
          <p:cNvPr id="29" name="TextovéPole 28">
            <a:extLst>
              <a:ext uri="{FF2B5EF4-FFF2-40B4-BE49-F238E27FC236}">
                <a16:creationId xmlns="" xmlns:a16="http://schemas.microsoft.com/office/drawing/2014/main" id="{728D328E-5B82-AC64-103E-34E853C9FB55}"/>
              </a:ext>
            </a:extLst>
          </p:cNvPr>
          <p:cNvSpPr txBox="1"/>
          <p:nvPr/>
        </p:nvSpPr>
        <p:spPr>
          <a:xfrm>
            <a:off x="2434406" y="5593974"/>
            <a:ext cx="79221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5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Types</a:t>
            </a:r>
            <a:endParaRPr lang="cs-CZ" sz="1200" b="1" dirty="0">
              <a:solidFill>
                <a:srgbClr val="000000"/>
              </a:solidFill>
              <a:latin typeface="Aptos Display"/>
            </a:endParaRPr>
          </a:p>
        </p:txBody>
      </p:sp>
      <p:sp>
        <p:nvSpPr>
          <p:cNvPr id="30" name="TextovéPole 29">
            <a:extLst>
              <a:ext uri="{FF2B5EF4-FFF2-40B4-BE49-F238E27FC236}">
                <a16:creationId xmlns="" xmlns:a16="http://schemas.microsoft.com/office/drawing/2014/main" id="{51F69DED-DC8F-12EA-27AE-E5C0D6F80CBE}"/>
              </a:ext>
            </a:extLst>
          </p:cNvPr>
          <p:cNvSpPr txBox="1"/>
          <p:nvPr/>
        </p:nvSpPr>
        <p:spPr>
          <a:xfrm>
            <a:off x="5545906" y="5593974"/>
            <a:ext cx="79221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6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Types</a:t>
            </a:r>
            <a:endParaRPr lang="cs-CZ" sz="1200" b="1" dirty="0">
              <a:solidFill>
                <a:srgbClr val="000000"/>
              </a:solidFill>
              <a:latin typeface="Aptos Display"/>
            </a:endParaRPr>
          </a:p>
        </p:txBody>
      </p:sp>
      <p:pic>
        <p:nvPicPr>
          <p:cNvPr id="32" name="Obrázek 31" descr="Obsah obrázku vzor, snímek obrazovky, Symetrie, čtverec&#10;&#10;Obsah generovaný pomocí AI může být nesprávný.">
            <a:extLst>
              <a:ext uri="{FF2B5EF4-FFF2-40B4-BE49-F238E27FC236}">
                <a16:creationId xmlns="" xmlns:a16="http://schemas.microsoft.com/office/drawing/2014/main" id="{2238333B-C0EE-513B-5595-DE42E5DC74F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70231" y="4068323"/>
            <a:ext cx="1699064" cy="1532868"/>
          </a:xfrm>
          <a:prstGeom prst="rect">
            <a:avLst/>
          </a:prstGeom>
        </p:spPr>
      </p:pic>
      <p:sp>
        <p:nvSpPr>
          <p:cNvPr id="33" name="TextovéPole 32">
            <a:extLst>
              <a:ext uri="{FF2B5EF4-FFF2-40B4-BE49-F238E27FC236}">
                <a16:creationId xmlns="" xmlns:a16="http://schemas.microsoft.com/office/drawing/2014/main" id="{058EF5AE-A706-BA3F-52BA-4F32A170B3DE}"/>
              </a:ext>
            </a:extLst>
          </p:cNvPr>
          <p:cNvSpPr txBox="1"/>
          <p:nvPr/>
        </p:nvSpPr>
        <p:spPr>
          <a:xfrm>
            <a:off x="8869583" y="5593973"/>
            <a:ext cx="79221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6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Types</a:t>
            </a:r>
            <a:endParaRPr lang="cs-CZ" sz="1200" b="1" dirty="0">
              <a:solidFill>
                <a:srgbClr val="000000"/>
              </a:solidFill>
              <a:latin typeface="Aptos Display"/>
            </a:endParaRPr>
          </a:p>
        </p:txBody>
      </p:sp>
      <p:sp>
        <p:nvSpPr>
          <p:cNvPr id="35" name="TextovéPole 34">
            <a:extLst>
              <a:ext uri="{FF2B5EF4-FFF2-40B4-BE49-F238E27FC236}">
                <a16:creationId xmlns="" xmlns:a16="http://schemas.microsoft.com/office/drawing/2014/main" id="{D0E0ED6F-02DF-BA56-C055-2700F30EE9AD}"/>
              </a:ext>
            </a:extLst>
          </p:cNvPr>
          <p:cNvSpPr txBox="1"/>
          <p:nvPr/>
        </p:nvSpPr>
        <p:spPr>
          <a:xfrm>
            <a:off x="7802073" y="3762491"/>
            <a:ext cx="2927238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Graphite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Sheets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 W/</a:t>
            </a:r>
            <a:r>
              <a:rPr lang="cs-CZ" sz="1200" b="1" dirty="0" err="1">
                <a:solidFill>
                  <a:srgbClr val="000000"/>
                </a:solidFill>
                <a:latin typeface="Aptos Display"/>
              </a:rPr>
              <a:t>mK</a:t>
            </a:r>
            <a:r>
              <a:rPr lang="cs-CZ" sz="1200" b="1" dirty="0">
                <a:solidFill>
                  <a:srgbClr val="000000"/>
                </a:solidFill>
                <a:latin typeface="Aptos Display"/>
              </a:rPr>
              <a:t> (400~1700)</a:t>
            </a:r>
            <a:endParaRPr lang="cs-CZ" sz="1200" dirty="0">
              <a:solidFill>
                <a:srgbClr val="000000"/>
              </a:solidFill>
              <a:latin typeface="Aptos Display"/>
            </a:endParaRPr>
          </a:p>
        </p:txBody>
      </p:sp>
      <p:pic>
        <p:nvPicPr>
          <p:cNvPr id="36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37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39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40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42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44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46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=""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48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427233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B20F30C-0B11-FFD0-6623-0FD2DFD61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8364B4F-4694-5AB7-985A-12DBA7B12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 err="1"/>
              <a:t>Laird</a:t>
            </a:r>
            <a:r>
              <a:rPr lang="cs-CZ" sz="3200" b="1" dirty="0"/>
              <a:t> – </a:t>
            </a:r>
            <a:r>
              <a:rPr lang="cs-CZ" sz="3200" b="1"/>
              <a:t>Tepelně vodivé materiály</a:t>
            </a:r>
            <a:endParaRPr lang="cs-CZ" sz="3200" b="1" dirty="0"/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8918E927-1CD0-0C18-3235-2ACE4E12192C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 descr="Obsah obrázku Písmo, text, logo, Grafika&#10;&#10;Obsah generovaný pomocí AI může být nesprávný.">
            <a:extLst>
              <a:ext uri="{FF2B5EF4-FFF2-40B4-BE49-F238E27FC236}">
                <a16:creationId xmlns="" xmlns:a16="http://schemas.microsoft.com/office/drawing/2014/main" id="{7C21566B-296C-6702-3EC8-F93664446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1819" y="139577"/>
            <a:ext cx="1721095" cy="841865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="" xmlns:a16="http://schemas.microsoft.com/office/drawing/2014/main" id="{14D7CEBA-0E5F-8297-F22C-971C05BE4035}"/>
              </a:ext>
            </a:extLst>
          </p:cNvPr>
          <p:cNvSpPr txBox="1"/>
          <p:nvPr/>
        </p:nvSpPr>
        <p:spPr>
          <a:xfrm>
            <a:off x="231866" y="1191175"/>
            <a:ext cx="1050680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err="1">
                <a:latin typeface="Aptos Display"/>
                <a:ea typeface="+mn-lt"/>
                <a:cs typeface="+mn-lt"/>
              </a:rPr>
              <a:t>Tgard</a:t>
            </a:r>
            <a:r>
              <a:rPr lang="cs-CZ" sz="1200" b="1" dirty="0">
                <a:latin typeface="Aptos Display"/>
                <a:ea typeface="+mn-lt"/>
                <a:cs typeface="+mn-lt"/>
              </a:rPr>
              <a:t>™</a:t>
            </a:r>
            <a:r>
              <a:rPr lang="cs-CZ" sz="1200" dirty="0">
                <a:latin typeface="Aptos Display"/>
                <a:ea typeface="+mn-lt"/>
                <a:cs typeface="+mn-lt"/>
              </a:rPr>
              <a:t> - </a:t>
            </a:r>
            <a:r>
              <a:rPr lang="cs-CZ" sz="1200" dirty="0">
                <a:ea typeface="+mn-lt"/>
                <a:cs typeface="+mn-lt"/>
              </a:rPr>
              <a:t>pro aplikace, kde je elektrická izolace kritickým konstrukčním faktorem. Použijte </a:t>
            </a:r>
            <a:r>
              <a:rPr lang="cs-CZ" sz="1200" err="1">
                <a:ea typeface="+mn-lt"/>
                <a:cs typeface="+mn-lt"/>
              </a:rPr>
              <a:t>Tgard</a:t>
            </a:r>
            <a:r>
              <a:rPr lang="cs-CZ" sz="1200" dirty="0">
                <a:ea typeface="+mn-lt"/>
                <a:cs typeface="+mn-lt"/>
              </a:rPr>
              <a:t>™ k zajištění tepelného výkonu a elektrické izolace, kterou vaše aplikace vyžaduje.</a:t>
            </a:r>
            <a:endParaRPr lang="cs-CZ" sz="1200" dirty="0">
              <a:latin typeface="Aptos Display"/>
            </a:endParaRPr>
          </a:p>
        </p:txBody>
      </p:sp>
      <p:sp>
        <p:nvSpPr>
          <p:cNvPr id="14" name="TextovéPole 13">
            <a:extLst>
              <a:ext uri="{FF2B5EF4-FFF2-40B4-BE49-F238E27FC236}">
                <a16:creationId xmlns="" xmlns:a16="http://schemas.microsoft.com/office/drawing/2014/main" id="{07E7084E-3643-AAF7-B980-07ABB198D1D7}"/>
              </a:ext>
            </a:extLst>
          </p:cNvPr>
          <p:cNvSpPr txBox="1"/>
          <p:nvPr/>
        </p:nvSpPr>
        <p:spPr>
          <a:xfrm>
            <a:off x="307825" y="1726876"/>
            <a:ext cx="2237643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>
                <a:latin typeface="Aptos Display"/>
              </a:rPr>
              <a:t>Laird </a:t>
            </a:r>
            <a:r>
              <a:rPr lang="en-US" sz="1000" b="1" err="1">
                <a:latin typeface="Aptos Display"/>
              </a:rPr>
              <a:t>Tgard</a:t>
            </a:r>
            <a:r>
              <a:rPr lang="en-US" sz="1000" b="1">
                <a:latin typeface="Aptos Display"/>
              </a:rPr>
              <a:t>™ 200</a:t>
            </a:r>
            <a:endParaRPr lang="cs-CZ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Conductivity: 5,0 W/</a:t>
            </a:r>
            <a:r>
              <a:rPr lang="en-US" sz="1000" err="1">
                <a:latin typeface="Aptos Display"/>
              </a:rPr>
              <a:t>mK</a:t>
            </a:r>
            <a:endParaRPr lang="cs-CZ" sz="1000" err="1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Hardness: 80 (shore00)</a:t>
            </a:r>
          </a:p>
          <a:p>
            <a:pPr algn="ctr"/>
            <a:r>
              <a:rPr lang="en-US" sz="1000">
                <a:latin typeface="Aptos Display"/>
              </a:rPr>
              <a:t>Thickness: 0,25~0,76 mm</a:t>
            </a:r>
          </a:p>
          <a:p>
            <a:pPr algn="ctr"/>
            <a:endParaRPr lang="en-US">
              <a:latin typeface="Aptos Display"/>
            </a:endParaRPr>
          </a:p>
        </p:txBody>
      </p:sp>
      <p:sp>
        <p:nvSpPr>
          <p:cNvPr id="15" name="TextovéPole 14">
            <a:extLst>
              <a:ext uri="{FF2B5EF4-FFF2-40B4-BE49-F238E27FC236}">
                <a16:creationId xmlns="" xmlns:a16="http://schemas.microsoft.com/office/drawing/2014/main" id="{447D26C1-5E63-F96F-E925-FBEC063DC2BE}"/>
              </a:ext>
            </a:extLst>
          </p:cNvPr>
          <p:cNvSpPr txBox="1"/>
          <p:nvPr/>
        </p:nvSpPr>
        <p:spPr>
          <a:xfrm>
            <a:off x="2628125" y="1726875"/>
            <a:ext cx="2237643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>
                <a:latin typeface="Aptos Display"/>
              </a:rPr>
              <a:t>Laird Tgard™ 300</a:t>
            </a:r>
          </a:p>
          <a:p>
            <a:pPr algn="ctr"/>
            <a:r>
              <a:rPr lang="en-US" sz="1000">
                <a:latin typeface="Aptos Display"/>
              </a:rPr>
              <a:t>Conductivity: 4,5 W/mK</a:t>
            </a:r>
            <a:endParaRPr lang="cs-CZ" sz="100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Hardness: 75 (shore00)</a:t>
            </a:r>
          </a:p>
          <a:p>
            <a:pPr algn="ctr"/>
            <a:r>
              <a:rPr lang="en-US" sz="1000">
                <a:latin typeface="Aptos Display"/>
              </a:rPr>
              <a:t>Thickness: 0,23 mm</a:t>
            </a:r>
          </a:p>
          <a:p>
            <a:pPr algn="ctr"/>
            <a:endParaRPr lang="en-US">
              <a:latin typeface="Aptos Display"/>
            </a:endParaRPr>
          </a:p>
        </p:txBody>
      </p:sp>
      <p:sp>
        <p:nvSpPr>
          <p:cNvPr id="16" name="TextovéPole 15">
            <a:extLst>
              <a:ext uri="{FF2B5EF4-FFF2-40B4-BE49-F238E27FC236}">
                <a16:creationId xmlns="" xmlns:a16="http://schemas.microsoft.com/office/drawing/2014/main" id="{9D291B47-7F14-32A9-DA86-EC2673CB342C}"/>
              </a:ext>
            </a:extLst>
          </p:cNvPr>
          <p:cNvSpPr txBox="1"/>
          <p:nvPr/>
        </p:nvSpPr>
        <p:spPr>
          <a:xfrm>
            <a:off x="4857521" y="1726875"/>
            <a:ext cx="2237643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>
                <a:latin typeface="Aptos Display"/>
              </a:rPr>
              <a:t>Laird Tgard™ 500</a:t>
            </a:r>
          </a:p>
          <a:p>
            <a:pPr algn="ctr"/>
            <a:r>
              <a:rPr lang="en-US" sz="1000">
                <a:latin typeface="Aptos Display"/>
              </a:rPr>
              <a:t>Conductivity: 4,5 W/mK</a:t>
            </a:r>
            <a:endParaRPr lang="cs-CZ" sz="100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Hardness: 80 (shore00)</a:t>
            </a:r>
          </a:p>
          <a:p>
            <a:pPr algn="ctr"/>
            <a:r>
              <a:rPr lang="en-US" sz="1000">
                <a:latin typeface="Aptos Display"/>
              </a:rPr>
              <a:t>Thickness: 0,23 mm</a:t>
            </a:r>
          </a:p>
          <a:p>
            <a:pPr algn="ctr"/>
            <a:endParaRPr lang="en-US">
              <a:latin typeface="Aptos Display"/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="" xmlns:a16="http://schemas.microsoft.com/office/drawing/2014/main" id="{9177BFBB-8FF1-75B8-D5F1-9D611348C9FB}"/>
              </a:ext>
            </a:extLst>
          </p:cNvPr>
          <p:cNvSpPr txBox="1"/>
          <p:nvPr/>
        </p:nvSpPr>
        <p:spPr>
          <a:xfrm>
            <a:off x="7169973" y="1725707"/>
            <a:ext cx="2237643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>
                <a:latin typeface="Aptos Display"/>
              </a:rPr>
              <a:t>Laird Tgard™ 5000</a:t>
            </a:r>
          </a:p>
          <a:p>
            <a:pPr algn="ctr"/>
            <a:r>
              <a:rPr lang="en-US" sz="1000">
                <a:latin typeface="Aptos Display"/>
              </a:rPr>
              <a:t>Conductivity: 4,5 W/mK</a:t>
            </a:r>
            <a:endParaRPr lang="cs-CZ" sz="100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Hardness: 75 (shore00)</a:t>
            </a:r>
          </a:p>
          <a:p>
            <a:pPr algn="ctr"/>
            <a:r>
              <a:rPr lang="en-US" sz="1000">
                <a:latin typeface="Aptos Display"/>
              </a:rPr>
              <a:t>Thickness: 0,13 mm</a:t>
            </a:r>
          </a:p>
          <a:p>
            <a:pPr algn="ctr"/>
            <a:endParaRPr lang="en-US">
              <a:latin typeface="Aptos Display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="" xmlns:a16="http://schemas.microsoft.com/office/drawing/2014/main" id="{F2E1E8D1-0A0B-6B03-E499-99BC063888CA}"/>
              </a:ext>
            </a:extLst>
          </p:cNvPr>
          <p:cNvSpPr txBox="1"/>
          <p:nvPr/>
        </p:nvSpPr>
        <p:spPr>
          <a:xfrm>
            <a:off x="234189" y="2602236"/>
            <a:ext cx="1050680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err="1">
                <a:latin typeface="Aptos Display"/>
                <a:ea typeface="+mn-lt"/>
                <a:cs typeface="+mn-lt"/>
              </a:rPr>
              <a:t>Tflex</a:t>
            </a:r>
            <a:r>
              <a:rPr lang="cs-CZ" sz="1200" b="1" dirty="0">
                <a:latin typeface="Aptos Display"/>
                <a:ea typeface="+mn-lt"/>
                <a:cs typeface="+mn-lt"/>
              </a:rPr>
              <a:t>™</a:t>
            </a:r>
            <a:r>
              <a:rPr lang="cs-CZ" sz="1200" dirty="0">
                <a:latin typeface="Aptos Display"/>
                <a:ea typeface="+mn-lt"/>
                <a:cs typeface="+mn-lt"/>
              </a:rPr>
              <a:t> - elastomer pro aplikace, kde je vzdálenost mezi součástmi a šasi nebo chladičem větší než 0,25 </a:t>
            </a:r>
            <a:r>
              <a:rPr lang="cs-CZ" sz="1200">
                <a:latin typeface="Aptos Display"/>
                <a:ea typeface="+mn-lt"/>
                <a:cs typeface="+mn-lt"/>
              </a:rPr>
              <a:t>mm a</a:t>
            </a:r>
            <a:r>
              <a:rPr lang="cs-CZ" sz="1200" dirty="0">
                <a:latin typeface="Aptos Display"/>
                <a:ea typeface="+mn-lt"/>
                <a:cs typeface="+mn-lt"/>
              </a:rPr>
              <a:t> je žádoucí měkký materiál, který absorbuje mechanickou toleranci. K dispozici v různých tloušťkách, tepelné vodivosti a měkkosti.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="" xmlns:a16="http://schemas.microsoft.com/office/drawing/2014/main" id="{57F45CAF-6AC5-96D3-8352-1CD69080A7E4}"/>
              </a:ext>
            </a:extLst>
          </p:cNvPr>
          <p:cNvSpPr txBox="1"/>
          <p:nvPr/>
        </p:nvSpPr>
        <p:spPr>
          <a:xfrm>
            <a:off x="341881" y="3217838"/>
            <a:ext cx="2237643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>
                <a:latin typeface="Aptos Display"/>
              </a:rPr>
              <a:t>Laird </a:t>
            </a:r>
            <a:r>
              <a:rPr lang="en-US" sz="1000" b="1" err="1">
                <a:latin typeface="Aptos Display"/>
              </a:rPr>
              <a:t>Tflex</a:t>
            </a:r>
            <a:r>
              <a:rPr lang="en-US" sz="1000" b="1" dirty="0">
                <a:latin typeface="Aptos Display"/>
              </a:rPr>
              <a:t>™ HR600</a:t>
            </a:r>
          </a:p>
          <a:p>
            <a:pPr algn="ctr"/>
            <a:r>
              <a:rPr lang="en-US" sz="1000">
                <a:latin typeface="Aptos Display"/>
              </a:rPr>
              <a:t>Conductivity: 3,0 W/</a:t>
            </a:r>
            <a:r>
              <a:rPr lang="en-US" sz="1000" dirty="0" err="1">
                <a:latin typeface="Aptos Display"/>
              </a:rPr>
              <a:t>mK</a:t>
            </a:r>
            <a:endParaRPr lang="cs-CZ" sz="1000" dirty="0" err="1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Hardness: 40 (shore00)</a:t>
            </a:r>
          </a:p>
          <a:p>
            <a:pPr algn="ctr"/>
            <a:r>
              <a:rPr lang="en-US" sz="1000">
                <a:latin typeface="Aptos Display"/>
              </a:rPr>
              <a:t>Thickness: 0,25~5,0 mm</a:t>
            </a:r>
          </a:p>
          <a:p>
            <a:pPr algn="ctr"/>
            <a:endParaRPr lang="en-US">
              <a:latin typeface="Aptos Display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="" xmlns:a16="http://schemas.microsoft.com/office/drawing/2014/main" id="{2E0DB34A-E255-FA0A-FA2F-1DB41262A575}"/>
              </a:ext>
            </a:extLst>
          </p:cNvPr>
          <p:cNvSpPr txBox="1"/>
          <p:nvPr/>
        </p:nvSpPr>
        <p:spPr>
          <a:xfrm>
            <a:off x="2635207" y="3214726"/>
            <a:ext cx="2237643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>
                <a:latin typeface="Aptos Display"/>
              </a:rPr>
              <a:t>Laird Tflex™ HD700</a:t>
            </a:r>
          </a:p>
          <a:p>
            <a:pPr algn="ctr"/>
            <a:r>
              <a:rPr lang="en-US" sz="1000">
                <a:latin typeface="Aptos Display"/>
              </a:rPr>
              <a:t>Conductivity: 5,0 W/mK</a:t>
            </a:r>
            <a:endParaRPr lang="cs-CZ" sz="100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Hardness: 54 (shore00)</a:t>
            </a:r>
          </a:p>
          <a:p>
            <a:pPr algn="ctr"/>
            <a:r>
              <a:rPr lang="en-US" sz="1000">
                <a:latin typeface="Aptos Display"/>
              </a:rPr>
              <a:t>Thickness: 0,5~5,0 mm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="" xmlns:a16="http://schemas.microsoft.com/office/drawing/2014/main" id="{7471D347-86C1-E2CF-8CE1-D26C7748F71B}"/>
              </a:ext>
            </a:extLst>
          </p:cNvPr>
          <p:cNvSpPr txBox="1"/>
          <p:nvPr/>
        </p:nvSpPr>
        <p:spPr>
          <a:xfrm>
            <a:off x="7204551" y="3214726"/>
            <a:ext cx="2237643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>
                <a:latin typeface="Aptos Display"/>
              </a:rPr>
              <a:t>Laird Tflex™ SF800</a:t>
            </a:r>
          </a:p>
          <a:p>
            <a:pPr algn="ctr"/>
            <a:r>
              <a:rPr lang="en-US" sz="1000">
                <a:latin typeface="Aptos Display"/>
              </a:rPr>
              <a:t>Conductivity: 7,8 W/mK</a:t>
            </a:r>
            <a:endParaRPr lang="cs-CZ" sz="100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Hardness: 81 (shore00)</a:t>
            </a:r>
          </a:p>
          <a:p>
            <a:pPr algn="ctr"/>
            <a:r>
              <a:rPr lang="en-US" sz="1000">
                <a:latin typeface="Aptos Display"/>
              </a:rPr>
              <a:t>Thickness: 0,5 mm~4,0 mm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="" xmlns:a16="http://schemas.microsoft.com/office/drawing/2014/main" id="{8F5AEAFE-E274-5256-4CD4-63CC313F101E}"/>
              </a:ext>
            </a:extLst>
          </p:cNvPr>
          <p:cNvSpPr txBox="1"/>
          <p:nvPr/>
        </p:nvSpPr>
        <p:spPr>
          <a:xfrm>
            <a:off x="4877570" y="3216670"/>
            <a:ext cx="2251129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>
                <a:latin typeface="Aptos Display"/>
              </a:rPr>
              <a:t>Laird Tflex™ P100</a:t>
            </a:r>
            <a:endParaRPr lang="cs-CZ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Conductivity: 6,0 W/mK</a:t>
            </a:r>
            <a:endParaRPr lang="cs-CZ" sz="100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Hardness: 40 (shore00)</a:t>
            </a:r>
          </a:p>
          <a:p>
            <a:pPr algn="ctr"/>
            <a:r>
              <a:rPr lang="en-US" sz="1000">
                <a:latin typeface="Aptos Display"/>
              </a:rPr>
              <a:t>Thickness: 1,00~5,0 mm</a:t>
            </a:r>
          </a:p>
          <a:p>
            <a:pPr algn="ctr"/>
            <a:endParaRPr lang="en-US">
              <a:latin typeface="Aptos Display"/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="" xmlns:a16="http://schemas.microsoft.com/office/drawing/2014/main" id="{1ECD2F51-8322-40EA-B198-26EB8FCF49DE}"/>
              </a:ext>
            </a:extLst>
          </p:cNvPr>
          <p:cNvSpPr txBox="1"/>
          <p:nvPr/>
        </p:nvSpPr>
        <p:spPr>
          <a:xfrm>
            <a:off x="247675" y="4335280"/>
            <a:ext cx="10506808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200" b="1" dirty="0">
                <a:latin typeface="Aptos Display"/>
                <a:ea typeface="+mn-lt"/>
                <a:cs typeface="+mn-lt"/>
              </a:rPr>
              <a:t>Tputty™</a:t>
            </a:r>
            <a:r>
              <a:rPr lang="cs-CZ" sz="1200">
                <a:latin typeface="Aptos Display"/>
                <a:ea typeface="+mn-lt"/>
                <a:cs typeface="+mn-lt"/>
              </a:rPr>
              <a:t> - výplň mezer pro aplikace, kde je třeba eliminovat mechanické namáhání vašich součástí.</a:t>
            </a:r>
            <a:endParaRPr lang="cs-CZ" sz="1200">
              <a:latin typeface="Aptos" panose="020B0004020202020204"/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="" xmlns:a16="http://schemas.microsoft.com/office/drawing/2014/main" id="{066D4EAF-1BC6-7B03-EA95-A93205282360}"/>
              </a:ext>
            </a:extLst>
          </p:cNvPr>
          <p:cNvSpPr txBox="1"/>
          <p:nvPr/>
        </p:nvSpPr>
        <p:spPr>
          <a:xfrm>
            <a:off x="314906" y="4782297"/>
            <a:ext cx="2237643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>
                <a:latin typeface="Aptos Display"/>
              </a:rPr>
              <a:t>Laird </a:t>
            </a:r>
            <a:r>
              <a:rPr lang="en-US" sz="1000" b="1">
                <a:latin typeface="Aptos Display"/>
              </a:rPr>
              <a:t>Tputty™ 403</a:t>
            </a:r>
            <a:endParaRPr lang="en-US" sz="1000" b="1" dirty="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Conductivity: 2,3 W/</a:t>
            </a:r>
            <a:r>
              <a:rPr lang="en-US" sz="1000" dirty="0" err="1">
                <a:latin typeface="Aptos Display"/>
              </a:rPr>
              <a:t>mK</a:t>
            </a:r>
            <a:endParaRPr lang="cs-CZ" sz="1000" dirty="0" err="1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Density: 2,4 (</a:t>
            </a:r>
            <a:r>
              <a:rPr lang="en-US" sz="1000">
                <a:latin typeface="Aptos Display"/>
                <a:ea typeface="+mn-lt"/>
                <a:cs typeface="+mn-lt"/>
              </a:rPr>
              <a:t>g/cm³)</a:t>
            </a:r>
            <a:endParaRPr lang="en-US" sz="1000" dirty="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Color: White</a:t>
            </a:r>
            <a:endParaRPr lang="en-US" sz="1000" dirty="0">
              <a:latin typeface="Aptos Display"/>
            </a:endParaRPr>
          </a:p>
          <a:p>
            <a:pPr algn="ctr"/>
            <a:endParaRPr lang="en-US">
              <a:latin typeface="Aptos Display"/>
            </a:endParaRPr>
          </a:p>
        </p:txBody>
      </p:sp>
      <p:sp>
        <p:nvSpPr>
          <p:cNvPr id="22" name="TextovéPole 21">
            <a:extLst>
              <a:ext uri="{FF2B5EF4-FFF2-40B4-BE49-F238E27FC236}">
                <a16:creationId xmlns="" xmlns:a16="http://schemas.microsoft.com/office/drawing/2014/main" id="{23E369FD-01F1-D47D-6DF6-01B923AFCBFB}"/>
              </a:ext>
            </a:extLst>
          </p:cNvPr>
          <p:cNvSpPr txBox="1"/>
          <p:nvPr/>
        </p:nvSpPr>
        <p:spPr>
          <a:xfrm>
            <a:off x="2600906" y="4782296"/>
            <a:ext cx="2237643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>
                <a:latin typeface="Aptos Display"/>
              </a:rPr>
              <a:t>Laird </a:t>
            </a:r>
            <a:r>
              <a:rPr lang="en-US" sz="1000" b="1">
                <a:latin typeface="Aptos Display"/>
              </a:rPr>
              <a:t>Tputty™ 508</a:t>
            </a:r>
            <a:endParaRPr lang="en-US" sz="1000" b="1" dirty="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Conductivity: 3,7 W/</a:t>
            </a:r>
            <a:r>
              <a:rPr lang="en-US" sz="1000" err="1">
                <a:latin typeface="Aptos Display"/>
              </a:rPr>
              <a:t>mK</a:t>
            </a:r>
            <a:endParaRPr lang="cs-CZ" sz="1000" err="1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Density: 3,2 (</a:t>
            </a:r>
            <a:r>
              <a:rPr lang="en-US" sz="1000" dirty="0">
                <a:latin typeface="Aptos Display"/>
                <a:ea typeface="+mn-lt"/>
                <a:cs typeface="+mn-lt"/>
              </a:rPr>
              <a:t>g/cm³)</a:t>
            </a:r>
            <a:endParaRPr lang="en-US" sz="1000" dirty="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Color: Green</a:t>
            </a:r>
            <a:endParaRPr lang="en-US" sz="1000" dirty="0">
              <a:latin typeface="Aptos Display"/>
            </a:endParaRPr>
          </a:p>
          <a:p>
            <a:pPr algn="ctr"/>
            <a:endParaRPr lang="en-US">
              <a:latin typeface="Aptos Display"/>
            </a:endParaRPr>
          </a:p>
        </p:txBody>
      </p:sp>
      <p:sp>
        <p:nvSpPr>
          <p:cNvPr id="23" name="TextovéPole 22">
            <a:extLst>
              <a:ext uri="{FF2B5EF4-FFF2-40B4-BE49-F238E27FC236}">
                <a16:creationId xmlns="" xmlns:a16="http://schemas.microsoft.com/office/drawing/2014/main" id="{6EDB82CB-2BEB-6ABE-4948-1E0C93EE7674}"/>
              </a:ext>
            </a:extLst>
          </p:cNvPr>
          <p:cNvSpPr txBox="1"/>
          <p:nvPr/>
        </p:nvSpPr>
        <p:spPr>
          <a:xfrm>
            <a:off x="4893649" y="4782297"/>
            <a:ext cx="2237643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>
                <a:latin typeface="Aptos Display"/>
              </a:rPr>
              <a:t>Laird </a:t>
            </a:r>
            <a:r>
              <a:rPr lang="en-US" sz="1000" b="1">
                <a:latin typeface="Aptos Display"/>
              </a:rPr>
              <a:t>Tputty™ 403</a:t>
            </a:r>
            <a:endParaRPr lang="en-US" sz="1000" b="1" dirty="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Conductivity: 6,4 W/</a:t>
            </a:r>
            <a:r>
              <a:rPr lang="en-US" sz="1000" dirty="0" err="1">
                <a:latin typeface="Aptos Display"/>
              </a:rPr>
              <a:t>mK</a:t>
            </a:r>
            <a:endParaRPr lang="cs-CZ" sz="1000" dirty="0" err="1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Density: 3,45 (</a:t>
            </a:r>
            <a:r>
              <a:rPr lang="en-US" sz="1000" dirty="0">
                <a:latin typeface="Aptos Display"/>
                <a:ea typeface="+mn-lt"/>
                <a:cs typeface="+mn-lt"/>
              </a:rPr>
              <a:t>g/cm³)</a:t>
            </a:r>
            <a:endParaRPr lang="en-US" sz="1000" dirty="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Color: Blue</a:t>
            </a:r>
            <a:endParaRPr lang="en-US" sz="1000" dirty="0">
              <a:latin typeface="Aptos Display"/>
            </a:endParaRPr>
          </a:p>
          <a:p>
            <a:pPr algn="ctr"/>
            <a:endParaRPr lang="en-US">
              <a:latin typeface="Aptos Display"/>
            </a:endParaRPr>
          </a:p>
        </p:txBody>
      </p:sp>
      <p:sp>
        <p:nvSpPr>
          <p:cNvPr id="24" name="TextovéPole 23">
            <a:extLst>
              <a:ext uri="{FF2B5EF4-FFF2-40B4-BE49-F238E27FC236}">
                <a16:creationId xmlns="" xmlns:a16="http://schemas.microsoft.com/office/drawing/2014/main" id="{CFB04B9F-FCBF-C6CE-2156-0D1C8070B037}"/>
              </a:ext>
            </a:extLst>
          </p:cNvPr>
          <p:cNvSpPr txBox="1"/>
          <p:nvPr/>
        </p:nvSpPr>
        <p:spPr>
          <a:xfrm>
            <a:off x="7179649" y="4782296"/>
            <a:ext cx="2237643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>
                <a:latin typeface="Aptos Display"/>
              </a:rPr>
              <a:t>Laird </a:t>
            </a:r>
            <a:r>
              <a:rPr lang="en-US" sz="1000" b="1">
                <a:latin typeface="Aptos Display"/>
              </a:rPr>
              <a:t>Tputty™ 403</a:t>
            </a:r>
            <a:endParaRPr lang="en-US" sz="1000" b="1" dirty="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Conductivity: 9,1 W/</a:t>
            </a:r>
            <a:r>
              <a:rPr lang="en-US" sz="1000" dirty="0" err="1">
                <a:latin typeface="Aptos Display"/>
              </a:rPr>
              <a:t>mK</a:t>
            </a:r>
            <a:endParaRPr lang="cs-CZ" sz="1000" dirty="0" err="1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Density: 3,2 (</a:t>
            </a:r>
            <a:r>
              <a:rPr lang="en-US" sz="1000" dirty="0">
                <a:latin typeface="Aptos Display"/>
                <a:ea typeface="+mn-lt"/>
                <a:cs typeface="+mn-lt"/>
              </a:rPr>
              <a:t>g/cm³)</a:t>
            </a:r>
            <a:endParaRPr lang="en-US" sz="1000" dirty="0">
              <a:latin typeface="Aptos Display"/>
            </a:endParaRPr>
          </a:p>
          <a:p>
            <a:pPr algn="ctr"/>
            <a:r>
              <a:rPr lang="en-US" sz="1000">
                <a:latin typeface="Aptos Display"/>
              </a:rPr>
              <a:t>Color: Pink</a:t>
            </a:r>
            <a:endParaRPr lang="en-US" sz="1000" dirty="0">
              <a:latin typeface="Aptos Display"/>
            </a:endParaRPr>
          </a:p>
          <a:p>
            <a:pPr algn="ctr"/>
            <a:endParaRPr lang="en-US">
              <a:latin typeface="Aptos Display"/>
            </a:endParaRPr>
          </a:p>
        </p:txBody>
      </p:sp>
      <p:pic>
        <p:nvPicPr>
          <p:cNvPr id="27" name="Obrázek 26">
            <a:extLst>
              <a:ext uri="{FF2B5EF4-FFF2-40B4-BE49-F238E27FC236}">
                <a16:creationId xmlns="" xmlns:a16="http://schemas.microsoft.com/office/drawing/2014/main" id="{4AE248EF-210F-0FC1-0CC4-964D4A560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1077" y="1525099"/>
            <a:ext cx="1005942" cy="1082058"/>
          </a:xfrm>
          <a:prstGeom prst="rect">
            <a:avLst/>
          </a:prstGeom>
        </p:spPr>
      </p:pic>
      <p:pic>
        <p:nvPicPr>
          <p:cNvPr id="28" name="Obrázek 27" descr="Obsah obrázku papír, doplňky, papírnictví / kancelářské potřeby&#10;&#10;Obsah generovaný pomocí AI může být nesprávný.">
            <a:extLst>
              <a:ext uri="{FF2B5EF4-FFF2-40B4-BE49-F238E27FC236}">
                <a16:creationId xmlns="" xmlns:a16="http://schemas.microsoft.com/office/drawing/2014/main" id="{F252465E-E1DF-B7E3-167E-E75FF1CA82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5969" y="3137816"/>
            <a:ext cx="1289416" cy="857420"/>
          </a:xfrm>
          <a:prstGeom prst="rect">
            <a:avLst/>
          </a:prstGeom>
        </p:spPr>
      </p:pic>
      <p:pic>
        <p:nvPicPr>
          <p:cNvPr id="29" name="Obrázek 28" descr="Obsah obrázku text, umělá hmota&#10;&#10;Obsah generovaný pomocí AI může být nesprávný.">
            <a:extLst>
              <a:ext uri="{FF2B5EF4-FFF2-40B4-BE49-F238E27FC236}">
                <a16:creationId xmlns="" xmlns:a16="http://schemas.microsoft.com/office/drawing/2014/main" id="{4E2C420F-6A74-086C-C5A2-EDF504C0A6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5106" y="4473802"/>
            <a:ext cx="928309" cy="1192986"/>
          </a:xfrm>
          <a:prstGeom prst="rect">
            <a:avLst/>
          </a:prstGeom>
        </p:spPr>
      </p:pic>
      <p:pic>
        <p:nvPicPr>
          <p:cNvPr id="31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32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33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35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36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37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39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40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106124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977EA2F-809D-C597-68E7-C2428E520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4AC8B1C-22B4-5A8D-338C-A319C5125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/>
              <a:t>ABchimie PCBA Protection</a:t>
            </a:r>
            <a:endParaRPr lang="cs-CZ" sz="3200" b="1" dirty="0"/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7000A884-8835-D4E5-F6A5-0196BAB07DEC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Obrázek 18" descr="Obsah obrázku text, Písmo, logo, Grafika&#10;&#10;Obsah generovaný pomocí AI může být nesprávný.">
            <a:extLst>
              <a:ext uri="{FF2B5EF4-FFF2-40B4-BE49-F238E27FC236}">
                <a16:creationId xmlns="" xmlns:a16="http://schemas.microsoft.com/office/drawing/2014/main" id="{659AEC54-A0A9-9783-E1AE-8B0E3BB35D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4441" y="132033"/>
            <a:ext cx="1587991" cy="852226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="" xmlns:a16="http://schemas.microsoft.com/office/drawing/2014/main" id="{AB35120E-F435-019E-F060-F4991DBC8F9E}"/>
              </a:ext>
            </a:extLst>
          </p:cNvPr>
          <p:cNvSpPr txBox="1"/>
          <p:nvPr/>
        </p:nvSpPr>
        <p:spPr>
          <a:xfrm>
            <a:off x="98752" y="1198956"/>
            <a:ext cx="1201012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>
                <a:latin typeface="Aptos Display"/>
                <a:ea typeface="Roboto"/>
                <a:cs typeface="Roboto"/>
              </a:rPr>
              <a:t>Akrylový lak AVR80 BA –</a:t>
            </a:r>
            <a:r>
              <a:rPr lang="cs-CZ" sz="1400" dirty="0">
                <a:latin typeface="Aptos Display"/>
                <a:ea typeface="Roboto"/>
                <a:cs typeface="Roboto"/>
              </a:rPr>
              <a:t> Snadno opravitelný, netoxický, vhodný pro strojové lakování. T</a:t>
            </a:r>
            <a:r>
              <a:rPr lang="cs-CZ" sz="1400" dirty="0">
                <a:latin typeface="Aptos"/>
                <a:ea typeface="Roboto"/>
                <a:cs typeface="Roboto"/>
              </a:rPr>
              <a:t>eplotní</a:t>
            </a:r>
            <a:r>
              <a:rPr lang="cs-CZ" sz="1400" dirty="0">
                <a:ea typeface="+mn-lt"/>
                <a:cs typeface="+mn-lt"/>
              </a:rPr>
              <a:t> rozsah -65 až +150°C;  IPC-CC-830 a MIL-I-46058C; UL94VO. Verze </a:t>
            </a:r>
            <a:r>
              <a:rPr lang="cs-CZ" sz="1400">
                <a:ea typeface="+mn-lt"/>
                <a:cs typeface="+mn-lt"/>
              </a:rPr>
              <a:t>o vysoké viskozitě AVR80 BA GEL ve formě spreje, plechovky nebo kartuše.</a:t>
            </a:r>
            <a:endParaRPr lang="cs-CZ" sz="1400">
              <a:latin typeface="Aptos Display"/>
              <a:ea typeface="Roboto"/>
              <a:cs typeface="Roboto"/>
            </a:endParaRPr>
          </a:p>
        </p:txBody>
      </p:sp>
      <p:pic>
        <p:nvPicPr>
          <p:cNvPr id="9" name="Obrázek 8" descr="Obsah obrázku text, Domácí potřeby, láhev, pleťový krém&#10;&#10;Obsah generovaný pomocí AI může být nesprávný.">
            <a:extLst>
              <a:ext uri="{FF2B5EF4-FFF2-40B4-BE49-F238E27FC236}">
                <a16:creationId xmlns="" xmlns:a16="http://schemas.microsoft.com/office/drawing/2014/main" id="{A738CB9A-6191-E2D2-EF5F-AC8EDE22F7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7085" y="4333454"/>
            <a:ext cx="3536219" cy="1623464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="" xmlns:a16="http://schemas.microsoft.com/office/drawing/2014/main" id="{633A0CED-6EF3-E3D6-AA83-B8C9CFAF167F}"/>
              </a:ext>
            </a:extLst>
          </p:cNvPr>
          <p:cNvSpPr txBox="1"/>
          <p:nvPr/>
        </p:nvSpPr>
        <p:spPr>
          <a:xfrm>
            <a:off x="98751" y="1846318"/>
            <a:ext cx="12010121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>
                <a:ea typeface="+mn-lt"/>
                <a:cs typeface="+mn-lt"/>
              </a:rPr>
              <a:t>UV LED RESIN / GLUE - 42K </a:t>
            </a:r>
            <a:r>
              <a:rPr lang="cs-CZ" sz="1400" b="1" dirty="0">
                <a:latin typeface="Aptos Display"/>
                <a:ea typeface="Roboto"/>
                <a:cs typeface="Roboto"/>
              </a:rPr>
              <a:t> – </a:t>
            </a:r>
            <a:r>
              <a:rPr lang="cs-CZ" sz="1400" dirty="0">
                <a:latin typeface="Aptos Display"/>
                <a:ea typeface="Roboto"/>
                <a:cs typeface="Roboto"/>
              </a:rPr>
              <a:t>Měkká </a:t>
            </a:r>
            <a:r>
              <a:rPr lang="cs-CZ" sz="1400" dirty="0">
                <a:ea typeface="+mn-lt"/>
                <a:cs typeface="+mn-lt"/>
              </a:rPr>
              <a:t>jednosložková pryskyřice, vytvrzovaná UV zářením. Určeno pro lokální ochranu součástí (vlhkost, elektrická </a:t>
            </a:r>
            <a:r>
              <a:rPr lang="cs-CZ" sz="1400">
                <a:ea typeface="+mn-lt"/>
                <a:cs typeface="+mn-lt"/>
              </a:rPr>
              <a:t>izolace). Lze nanášet v silných vrstvách (až několik mm). Vynikající přilnavost k různým podkladům (plasty, desky plošných spojů, kovy). Balení 30 ml </a:t>
            </a:r>
            <a:r>
              <a:rPr lang="cs-CZ" sz="1400" dirty="0">
                <a:ea typeface="+mn-lt"/>
                <a:cs typeface="+mn-lt"/>
              </a:rPr>
              <a:t>injekční stříkačka, 1 kg, 5 kg.</a:t>
            </a:r>
            <a:endParaRPr lang="cs-CZ" sz="1400" dirty="0">
              <a:latin typeface="Aptos Display"/>
              <a:ea typeface="Roboto"/>
              <a:cs typeface="Roboto"/>
            </a:endParaRPr>
          </a:p>
        </p:txBody>
      </p:sp>
      <p:sp>
        <p:nvSpPr>
          <p:cNvPr id="11" name="TextovéPole 10">
            <a:extLst>
              <a:ext uri="{FF2B5EF4-FFF2-40B4-BE49-F238E27FC236}">
                <a16:creationId xmlns="" xmlns:a16="http://schemas.microsoft.com/office/drawing/2014/main" id="{68439208-97CD-793A-D9E1-179999B9A215}"/>
              </a:ext>
            </a:extLst>
          </p:cNvPr>
          <p:cNvSpPr txBox="1"/>
          <p:nvPr/>
        </p:nvSpPr>
        <p:spPr>
          <a:xfrm>
            <a:off x="98750" y="2669008"/>
            <a:ext cx="12010121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>
                <a:ea typeface="+mn-lt"/>
                <a:cs typeface="+mn-lt"/>
              </a:rPr>
              <a:t>UV LED RESIN / GLUE - 80K </a:t>
            </a:r>
            <a:r>
              <a:rPr lang="cs-CZ" sz="1400" b="1" dirty="0">
                <a:latin typeface="Aptos Display"/>
                <a:ea typeface="Roboto"/>
                <a:cs typeface="Roboto"/>
              </a:rPr>
              <a:t> – </a:t>
            </a:r>
            <a:r>
              <a:rPr lang="cs-CZ" sz="1400" dirty="0">
                <a:latin typeface="Aptos Display"/>
                <a:ea typeface="Roboto"/>
                <a:cs typeface="Roboto"/>
              </a:rPr>
              <a:t>T</a:t>
            </a:r>
            <a:r>
              <a:rPr lang="cs-CZ" sz="1400" dirty="0">
                <a:latin typeface="Aptos"/>
                <a:ea typeface="Roboto"/>
                <a:cs typeface="Roboto"/>
              </a:rPr>
              <a:t>ransparentní</a:t>
            </a:r>
            <a:r>
              <a:rPr lang="cs-CZ" sz="1400" dirty="0">
                <a:ea typeface="+mn-lt"/>
                <a:cs typeface="+mn-lt"/>
              </a:rPr>
              <a:t>, jednosložkový konformní povlak. Dvojí vytvrzování, UV LED + vlhkost pro plné pokrytí. Vysoká přilnavost </a:t>
            </a:r>
            <a:r>
              <a:rPr lang="cs-CZ" sz="1400">
                <a:ea typeface="+mn-lt"/>
                <a:cs typeface="+mn-lt"/>
              </a:rPr>
              <a:t>a odolnost v náročných podmínkách. Vhodný pro všechny typy povrchů. Teplotní rozsah -55 °C až +150 °C. Balení 30ml stříkačka, 1 kg, 5 kg, </a:t>
            </a:r>
            <a:r>
              <a:rPr lang="cs-CZ" sz="1400" dirty="0">
                <a:ea typeface="+mn-lt"/>
                <a:cs typeface="+mn-lt"/>
              </a:rPr>
              <a:t>20 kg  NETOXICKÝ</a:t>
            </a:r>
            <a:endParaRPr lang="cs-CZ" sz="1400" dirty="0">
              <a:latin typeface="Aptos"/>
              <a:ea typeface="Roboto"/>
              <a:cs typeface="Roboto"/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="" xmlns:a16="http://schemas.microsoft.com/office/drawing/2014/main" id="{537CFD4C-6485-FDC3-3816-6E319BE5CB5B}"/>
              </a:ext>
            </a:extLst>
          </p:cNvPr>
          <p:cNvSpPr txBox="1"/>
          <p:nvPr/>
        </p:nvSpPr>
        <p:spPr>
          <a:xfrm>
            <a:off x="92006" y="3498441"/>
            <a:ext cx="1201012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>
                <a:ea typeface="+mn-lt"/>
                <a:cs typeface="+mn-lt"/>
              </a:rPr>
              <a:t>UV LED 836 </a:t>
            </a:r>
            <a:r>
              <a:rPr lang="cs-CZ" sz="1400" b="1">
                <a:latin typeface="Aptos Display"/>
                <a:ea typeface="Roboto"/>
                <a:cs typeface="Roboto"/>
              </a:rPr>
              <a:t> – </a:t>
            </a:r>
            <a:r>
              <a:rPr lang="cs-CZ" sz="1400">
                <a:ea typeface="+mn-lt"/>
                <a:cs typeface="+mn-lt"/>
              </a:rPr>
              <a:t>Vynikající přilnavost i náročném prostředí, vysoká rychlost vytvrzování v provozních teplotách -65°C až + 150°C. Úspora pracovnáho prostoru v porovnání s laky s ředidly. Nízká viskozita pro selekttivní lakovací stroje (používá se na hlavě SC200, SC280, SC300 a SC400)</a:t>
            </a:r>
            <a:endParaRPr lang="cs-CZ" sz="1400">
              <a:latin typeface="Aptos Display"/>
              <a:ea typeface="Roboto"/>
              <a:cs typeface="Roboto"/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="" xmlns:a16="http://schemas.microsoft.com/office/drawing/2014/main" id="{A753F552-C3EF-104E-BF6C-765C75277DE1}"/>
              </a:ext>
            </a:extLst>
          </p:cNvPr>
          <p:cNvSpPr txBox="1"/>
          <p:nvPr/>
        </p:nvSpPr>
        <p:spPr>
          <a:xfrm>
            <a:off x="92005" y="4091857"/>
            <a:ext cx="7080723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u="sng">
                <a:ea typeface="+mn-lt"/>
                <a:cs typeface="+mn-lt"/>
              </a:rPr>
              <a:t>Aby bylo dosaženo nejlepších vlastností ABchimie836UV LED Je důležité používat vhodné vybavení LED osvitu, stejně tak jako doporučená nastavení: </a:t>
            </a:r>
          </a:p>
          <a:p>
            <a:endParaRPr lang="cs-CZ" sz="1400" u="sng" dirty="0"/>
          </a:p>
          <a:p>
            <a:r>
              <a:rPr lang="cs-CZ" sz="1400">
                <a:ea typeface="+mn-lt"/>
                <a:cs typeface="+mn-lt"/>
              </a:rPr>
              <a:t>• LED lampa 395 nm</a:t>
            </a:r>
            <a:r>
              <a:rPr lang="cs-CZ" sz="1400" dirty="0">
                <a:ea typeface="+mn-lt"/>
                <a:cs typeface="+mn-lt"/>
              </a:rPr>
              <a:t/>
            </a:r>
            <a:br>
              <a:rPr lang="cs-CZ" sz="1400" dirty="0">
                <a:ea typeface="+mn-lt"/>
                <a:cs typeface="+mn-lt"/>
              </a:rPr>
            </a:br>
            <a:r>
              <a:rPr lang="cs-CZ" sz="1400">
                <a:ea typeface="+mn-lt"/>
                <a:cs typeface="+mn-lt"/>
              </a:rPr>
              <a:t>• Vzdálenost LED světlo - lak : O to 10cm himie</a:t>
            </a:r>
            <a:r>
              <a:rPr lang="cs-CZ" sz="1400" dirty="0">
                <a:ea typeface="+mn-lt"/>
                <a:cs typeface="+mn-lt"/>
              </a:rPr>
              <a:t/>
            </a:r>
            <a:br>
              <a:rPr lang="cs-CZ" sz="1400" dirty="0">
                <a:ea typeface="+mn-lt"/>
                <a:cs typeface="+mn-lt"/>
              </a:rPr>
            </a:br>
            <a:r>
              <a:rPr lang="cs-CZ" sz="1400">
                <a:ea typeface="+mn-lt"/>
                <a:cs typeface="+mn-lt"/>
              </a:rPr>
              <a:t>• Minimum UVA2 osvit : 3000ml/cm2 (l00μm)</a:t>
            </a:r>
            <a:endParaRPr lang="cs-CZ"/>
          </a:p>
        </p:txBody>
      </p:sp>
      <p:pic>
        <p:nvPicPr>
          <p:cNvPr id="20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21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22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23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24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25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27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28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150478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C43418D-EB06-266B-7C7C-E320E51A5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4BF9D88-5267-84D7-7A5E-3FF4A5453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 dirty="0"/>
              <a:t>CERVOZ – </a:t>
            </a:r>
            <a:r>
              <a:rPr lang="cs-CZ" sz="3200" b="1" dirty="0" smtClean="0"/>
              <a:t>Průmyslové paměťové moduly</a:t>
            </a:r>
            <a:endParaRPr lang="cs-CZ" sz="3200" b="1" dirty="0"/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453D36F4-E7FF-BF9D-7E6B-55939B0B674D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Obsah obrázku text, Písmo, logo, Grafika&#10;&#10;Obsah generovaný pomocí AI může být nesprávný.">
            <a:extLst>
              <a:ext uri="{FF2B5EF4-FFF2-40B4-BE49-F238E27FC236}">
                <a16:creationId xmlns="" xmlns:a16="http://schemas.microsoft.com/office/drawing/2014/main" id="{6FA6E814-581D-238D-CE27-A03A3AD2A8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9654" y="299208"/>
            <a:ext cx="2329964" cy="617854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="" xmlns:a16="http://schemas.microsoft.com/office/drawing/2014/main" id="{66793626-0B60-16EA-5117-DB43C62BE84D}"/>
              </a:ext>
            </a:extLst>
          </p:cNvPr>
          <p:cNvSpPr txBox="1"/>
          <p:nvPr/>
        </p:nvSpPr>
        <p:spPr>
          <a:xfrm>
            <a:off x="215982" y="1338167"/>
            <a:ext cx="2428177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>
                <a:latin typeface="Aptos Display"/>
                <a:ea typeface="Roboto"/>
                <a:cs typeface="Roboto"/>
              </a:rPr>
              <a:t>Průmyslový modul DRAM </a:t>
            </a:r>
          </a:p>
        </p:txBody>
      </p:sp>
      <p:pic>
        <p:nvPicPr>
          <p:cNvPr id="17" name="Obrázek 16" descr="Obsah obrázku jednotka, text&#10;&#10;Obsah generovaný pomocí AI může být nesprávný.">
            <a:extLst>
              <a:ext uri="{FF2B5EF4-FFF2-40B4-BE49-F238E27FC236}">
                <a16:creationId xmlns="" xmlns:a16="http://schemas.microsoft.com/office/drawing/2014/main" id="{32FADB9B-5AFF-E56F-DC6A-ABDF95A2A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357" y="1251071"/>
            <a:ext cx="6000751" cy="794972"/>
          </a:xfrm>
          <a:prstGeom prst="rect">
            <a:avLst/>
          </a:prstGeom>
        </p:spPr>
      </p:pic>
      <p:sp>
        <p:nvSpPr>
          <p:cNvPr id="21" name="TextovéPole 20">
            <a:extLst>
              <a:ext uri="{FF2B5EF4-FFF2-40B4-BE49-F238E27FC236}">
                <a16:creationId xmlns="" xmlns:a16="http://schemas.microsoft.com/office/drawing/2014/main" id="{1833676D-B5E9-8759-5E4D-AB5B6C61EDDA}"/>
              </a:ext>
            </a:extLst>
          </p:cNvPr>
          <p:cNvSpPr txBox="1"/>
          <p:nvPr/>
        </p:nvSpPr>
        <p:spPr>
          <a:xfrm>
            <a:off x="3653691" y="1714497"/>
            <a:ext cx="92617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 dirty="0"/>
              <a:t>DDR5 DIMM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="" xmlns:a16="http://schemas.microsoft.com/office/drawing/2014/main" id="{360EAFD3-542B-761A-8CBB-D0364F7FA16B}"/>
              </a:ext>
            </a:extLst>
          </p:cNvPr>
          <p:cNvSpPr txBox="1"/>
          <p:nvPr/>
        </p:nvSpPr>
        <p:spPr>
          <a:xfrm>
            <a:off x="4943229" y="1714496"/>
            <a:ext cx="1062121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/>
              <a:t>DDR5 SO-DIMM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="" xmlns:a16="http://schemas.microsoft.com/office/drawing/2014/main" id="{7199C957-C3F1-F5B6-546F-49E26781F425}"/>
              </a:ext>
            </a:extLst>
          </p:cNvPr>
          <p:cNvSpPr txBox="1"/>
          <p:nvPr/>
        </p:nvSpPr>
        <p:spPr>
          <a:xfrm>
            <a:off x="6474556" y="1714496"/>
            <a:ext cx="92617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/>
              <a:t>DDR4 DIMM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="" xmlns:a16="http://schemas.microsoft.com/office/drawing/2014/main" id="{F055EA8D-F537-9461-DCFC-7F6040C871A2}"/>
              </a:ext>
            </a:extLst>
          </p:cNvPr>
          <p:cNvSpPr txBox="1"/>
          <p:nvPr/>
        </p:nvSpPr>
        <p:spPr>
          <a:xfrm>
            <a:off x="8035191" y="1714496"/>
            <a:ext cx="1096109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 dirty="0"/>
              <a:t>DDR4 VLP </a:t>
            </a:r>
            <a:r>
              <a:rPr lang="cs-CZ" sz="800" b="1"/>
              <a:t>DIMM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="" xmlns:a16="http://schemas.microsoft.com/office/drawing/2014/main" id="{F1594341-93EC-4F32-0016-3F2AAA4F9364}"/>
              </a:ext>
            </a:extLst>
          </p:cNvPr>
          <p:cNvSpPr txBox="1"/>
          <p:nvPr/>
        </p:nvSpPr>
        <p:spPr>
          <a:xfrm>
            <a:off x="215982" y="2356608"/>
            <a:ext cx="2428177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>
                <a:latin typeface="Aptos Display"/>
                <a:ea typeface="Roboto"/>
                <a:cs typeface="Roboto"/>
              </a:rPr>
              <a:t>Průmyslové SSD </a:t>
            </a:r>
          </a:p>
        </p:txBody>
      </p:sp>
      <p:pic>
        <p:nvPicPr>
          <p:cNvPr id="29" name="Obrázek 28" descr="Obsah obrázku text, flash disk, jednotka&#10;&#10;Obsah generovaný pomocí AI může být nesprávný.">
            <a:extLst>
              <a:ext uri="{FF2B5EF4-FFF2-40B4-BE49-F238E27FC236}">
                <a16:creationId xmlns="" xmlns:a16="http://schemas.microsoft.com/office/drawing/2014/main" id="{4C15025E-AC9F-A720-6CE3-936E803E29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0611" y="2174263"/>
            <a:ext cx="1956289" cy="677742"/>
          </a:xfrm>
          <a:prstGeom prst="rect">
            <a:avLst/>
          </a:prstGeom>
        </p:spPr>
      </p:pic>
      <p:sp>
        <p:nvSpPr>
          <p:cNvPr id="30" name="TextovéPole 29">
            <a:extLst>
              <a:ext uri="{FF2B5EF4-FFF2-40B4-BE49-F238E27FC236}">
                <a16:creationId xmlns="" xmlns:a16="http://schemas.microsoft.com/office/drawing/2014/main" id="{073718CC-FAF1-4A23-F778-6FB972CAA2EF}"/>
              </a:ext>
            </a:extLst>
          </p:cNvPr>
          <p:cNvSpPr txBox="1"/>
          <p:nvPr/>
        </p:nvSpPr>
        <p:spPr>
          <a:xfrm>
            <a:off x="186673" y="3653474"/>
            <a:ext cx="2582901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>
                <a:latin typeface="Aptos Display"/>
                <a:ea typeface="Roboto"/>
                <a:cs typeface="Roboto"/>
              </a:rPr>
              <a:t>Průmyslový vestavný modul</a:t>
            </a:r>
          </a:p>
        </p:txBody>
      </p:sp>
      <p:pic>
        <p:nvPicPr>
          <p:cNvPr id="31" name="Obrázek 30" descr="Obsah obrázku Elektronická součástka, Obvodoví součástka, elektronika, Pasivní součástka&#10;&#10;Obsah generovaný pomocí AI může být nesprávný.">
            <a:extLst>
              <a:ext uri="{FF2B5EF4-FFF2-40B4-BE49-F238E27FC236}">
                <a16:creationId xmlns="" xmlns:a16="http://schemas.microsoft.com/office/drawing/2014/main" id="{B7306591-DFB8-4A91-964A-5AEE13BF45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5622" y="3329354"/>
            <a:ext cx="3979987" cy="785448"/>
          </a:xfrm>
          <a:prstGeom prst="rect">
            <a:avLst/>
          </a:prstGeom>
        </p:spPr>
      </p:pic>
      <p:sp>
        <p:nvSpPr>
          <p:cNvPr id="32" name="TextovéPole 31">
            <a:extLst>
              <a:ext uri="{FF2B5EF4-FFF2-40B4-BE49-F238E27FC236}">
                <a16:creationId xmlns="" xmlns:a16="http://schemas.microsoft.com/office/drawing/2014/main" id="{A3E4ECC0-FDFD-79CD-7BA6-215105395F47}"/>
              </a:ext>
            </a:extLst>
          </p:cNvPr>
          <p:cNvSpPr txBox="1"/>
          <p:nvPr/>
        </p:nvSpPr>
        <p:spPr>
          <a:xfrm>
            <a:off x="3214075" y="3011362"/>
            <a:ext cx="128243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 dirty="0" err="1" smtClean="0"/>
              <a:t>CompactFlash</a:t>
            </a:r>
            <a:r>
              <a:rPr lang="cs-CZ" sz="800" b="1" dirty="0" smtClean="0"/>
              <a:t> </a:t>
            </a:r>
            <a:r>
              <a:rPr lang="cs-CZ" sz="800" b="1" dirty="0" err="1"/>
              <a:t>Card</a:t>
            </a:r>
            <a:endParaRPr lang="cs-CZ" sz="800" b="1" dirty="0"/>
          </a:p>
        </p:txBody>
      </p:sp>
      <p:sp>
        <p:nvSpPr>
          <p:cNvPr id="33" name="TextovéPole 32">
            <a:extLst>
              <a:ext uri="{FF2B5EF4-FFF2-40B4-BE49-F238E27FC236}">
                <a16:creationId xmlns="" xmlns:a16="http://schemas.microsoft.com/office/drawing/2014/main" id="{5AC6BDD7-4778-2386-AC0E-B7510D6355B3}"/>
              </a:ext>
            </a:extLst>
          </p:cNvPr>
          <p:cNvSpPr txBox="1"/>
          <p:nvPr/>
        </p:nvSpPr>
        <p:spPr>
          <a:xfrm>
            <a:off x="4584209" y="3011361"/>
            <a:ext cx="835268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 dirty="0" err="1"/>
              <a:t>CFast</a:t>
            </a:r>
            <a:r>
              <a:rPr lang="cs-CZ" sz="800" b="1" dirty="0"/>
              <a:t> </a:t>
            </a:r>
            <a:r>
              <a:rPr lang="cs-CZ" sz="800" b="1" dirty="0" err="1"/>
              <a:t>Card</a:t>
            </a:r>
            <a:endParaRPr lang="cs-CZ" sz="800" b="1" dirty="0"/>
          </a:p>
        </p:txBody>
      </p:sp>
      <p:sp>
        <p:nvSpPr>
          <p:cNvPr id="35" name="TextovéPole 34">
            <a:extLst>
              <a:ext uri="{FF2B5EF4-FFF2-40B4-BE49-F238E27FC236}">
                <a16:creationId xmlns="" xmlns:a16="http://schemas.microsoft.com/office/drawing/2014/main" id="{E4822413-8704-8DF7-93A7-9B16AA3DDD7D}"/>
              </a:ext>
            </a:extLst>
          </p:cNvPr>
          <p:cNvSpPr txBox="1"/>
          <p:nvPr/>
        </p:nvSpPr>
        <p:spPr>
          <a:xfrm>
            <a:off x="3492497" y="4198323"/>
            <a:ext cx="652342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 dirty="0" err="1"/>
              <a:t>mSATA</a:t>
            </a:r>
            <a:endParaRPr lang="cs-CZ" sz="800" b="1" dirty="0"/>
          </a:p>
        </p:txBody>
      </p:sp>
      <p:sp>
        <p:nvSpPr>
          <p:cNvPr id="36" name="TextovéPole 35">
            <a:extLst>
              <a:ext uri="{FF2B5EF4-FFF2-40B4-BE49-F238E27FC236}">
                <a16:creationId xmlns="" xmlns:a16="http://schemas.microsoft.com/office/drawing/2014/main" id="{473BFB6A-F751-6F11-7969-55F7F03864B9}"/>
              </a:ext>
            </a:extLst>
          </p:cNvPr>
          <p:cNvSpPr txBox="1"/>
          <p:nvPr/>
        </p:nvSpPr>
        <p:spPr>
          <a:xfrm>
            <a:off x="4474303" y="4198323"/>
            <a:ext cx="1092885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 dirty="0"/>
              <a:t>Half </a:t>
            </a:r>
            <a:r>
              <a:rPr lang="cs-CZ" sz="800" b="1" dirty="0" err="1"/>
              <a:t>Size</a:t>
            </a:r>
            <a:r>
              <a:rPr lang="cs-CZ" sz="800" b="1" dirty="0"/>
              <a:t> </a:t>
            </a:r>
            <a:r>
              <a:rPr lang="cs-CZ" sz="800" b="1" dirty="0" err="1"/>
              <a:t>mSATA</a:t>
            </a:r>
            <a:endParaRPr lang="cs-CZ" sz="800" b="1" dirty="0"/>
          </a:p>
        </p:txBody>
      </p:sp>
      <p:sp>
        <p:nvSpPr>
          <p:cNvPr id="37" name="TextovéPole 36">
            <a:extLst>
              <a:ext uri="{FF2B5EF4-FFF2-40B4-BE49-F238E27FC236}">
                <a16:creationId xmlns="" xmlns:a16="http://schemas.microsoft.com/office/drawing/2014/main" id="{51867925-A900-6371-4C5B-30945832D9A1}"/>
              </a:ext>
            </a:extLst>
          </p:cNvPr>
          <p:cNvSpPr txBox="1"/>
          <p:nvPr/>
        </p:nvSpPr>
        <p:spPr>
          <a:xfrm>
            <a:off x="5756514" y="4198322"/>
            <a:ext cx="787894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/>
              <a:t>Half Slim</a:t>
            </a:r>
            <a:endParaRPr lang="cs-CZ" sz="800" b="1" dirty="0"/>
          </a:p>
        </p:txBody>
      </p:sp>
      <p:sp>
        <p:nvSpPr>
          <p:cNvPr id="39" name="TextovéPole 38">
            <a:extLst>
              <a:ext uri="{FF2B5EF4-FFF2-40B4-BE49-F238E27FC236}">
                <a16:creationId xmlns="" xmlns:a16="http://schemas.microsoft.com/office/drawing/2014/main" id="{22A81D4C-D018-C21C-FD32-3315326AF5E0}"/>
              </a:ext>
            </a:extLst>
          </p:cNvPr>
          <p:cNvSpPr txBox="1"/>
          <p:nvPr/>
        </p:nvSpPr>
        <p:spPr>
          <a:xfrm>
            <a:off x="6679706" y="4198321"/>
            <a:ext cx="787894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/>
              <a:t>M.2 2230</a:t>
            </a:r>
            <a:endParaRPr lang="cs-CZ" sz="800" b="1" dirty="0"/>
          </a:p>
        </p:txBody>
      </p:sp>
      <p:pic>
        <p:nvPicPr>
          <p:cNvPr id="40" name="Obrázek 39" descr="Obsah obrázku elektronika, Elektronická součástka, Obvodoví součástka, Pasivní součástka&#10;&#10;Obsah generovaný pomocí AI může být nesprávný.">
            <a:extLst>
              <a:ext uri="{FF2B5EF4-FFF2-40B4-BE49-F238E27FC236}">
                <a16:creationId xmlns="" xmlns:a16="http://schemas.microsoft.com/office/drawing/2014/main" id="{64463791-CCBF-279A-0AF2-F5DFBF0EDE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0277" y="4806095"/>
            <a:ext cx="3496411" cy="792043"/>
          </a:xfrm>
          <a:prstGeom prst="rect">
            <a:avLst/>
          </a:prstGeom>
        </p:spPr>
      </p:pic>
      <p:sp>
        <p:nvSpPr>
          <p:cNvPr id="42" name="TextovéPole 41">
            <a:extLst>
              <a:ext uri="{FF2B5EF4-FFF2-40B4-BE49-F238E27FC236}">
                <a16:creationId xmlns="" xmlns:a16="http://schemas.microsoft.com/office/drawing/2014/main" id="{AFF1C45F-DD38-7468-0B32-7437C7BC1473}"/>
              </a:ext>
            </a:extLst>
          </p:cNvPr>
          <p:cNvSpPr txBox="1"/>
          <p:nvPr/>
        </p:nvSpPr>
        <p:spPr>
          <a:xfrm>
            <a:off x="3303460" y="5597765"/>
            <a:ext cx="1167483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 dirty="0"/>
              <a:t>Wi-Fi </a:t>
            </a:r>
            <a:r>
              <a:rPr lang="cs-CZ" sz="800" b="1" dirty="0" err="1"/>
              <a:t>Solutin</a:t>
            </a:r>
            <a:endParaRPr lang="cs-CZ" sz="800" b="1" dirty="0"/>
          </a:p>
        </p:txBody>
      </p:sp>
      <p:sp>
        <p:nvSpPr>
          <p:cNvPr id="44" name="TextovéPole 43">
            <a:extLst>
              <a:ext uri="{FF2B5EF4-FFF2-40B4-BE49-F238E27FC236}">
                <a16:creationId xmlns="" xmlns:a16="http://schemas.microsoft.com/office/drawing/2014/main" id="{F1E252A5-2455-2656-AE63-D2D9A2114716}"/>
              </a:ext>
            </a:extLst>
          </p:cNvPr>
          <p:cNvSpPr txBox="1"/>
          <p:nvPr/>
        </p:nvSpPr>
        <p:spPr>
          <a:xfrm>
            <a:off x="4107956" y="5597765"/>
            <a:ext cx="1606627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 dirty="0" err="1"/>
              <a:t>Ethernet</a:t>
            </a:r>
            <a:r>
              <a:rPr lang="cs-CZ" sz="800" b="1" dirty="0"/>
              <a:t> </a:t>
            </a:r>
            <a:r>
              <a:rPr lang="cs-CZ" sz="800" b="1" dirty="0" err="1"/>
              <a:t>Solution</a:t>
            </a:r>
            <a:endParaRPr lang="cs-CZ" sz="800" b="1" dirty="0"/>
          </a:p>
        </p:txBody>
      </p:sp>
      <p:sp>
        <p:nvSpPr>
          <p:cNvPr id="46" name="TextovéPole 45">
            <a:extLst>
              <a:ext uri="{FF2B5EF4-FFF2-40B4-BE49-F238E27FC236}">
                <a16:creationId xmlns="" xmlns:a16="http://schemas.microsoft.com/office/drawing/2014/main" id="{E9B8D2E8-4770-C757-DD41-F2506AB26C8C}"/>
              </a:ext>
            </a:extLst>
          </p:cNvPr>
          <p:cNvSpPr txBox="1"/>
          <p:nvPr/>
        </p:nvSpPr>
        <p:spPr>
          <a:xfrm>
            <a:off x="5089273" y="5597765"/>
            <a:ext cx="126388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/>
              <a:t>Serial Solution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="" xmlns:a16="http://schemas.microsoft.com/office/drawing/2014/main" id="{CDBB7B1F-CE49-CBCC-034D-BACCB58FEFB2}"/>
              </a:ext>
            </a:extLst>
          </p:cNvPr>
          <p:cNvSpPr txBox="1"/>
          <p:nvPr/>
        </p:nvSpPr>
        <p:spPr>
          <a:xfrm>
            <a:off x="5992438" y="5597764"/>
            <a:ext cx="1542361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800" b="1" dirty="0"/>
              <a:t>CAN BUS </a:t>
            </a:r>
            <a:r>
              <a:rPr lang="cs-CZ" sz="800" b="1" dirty="0" err="1"/>
              <a:t>Solution</a:t>
            </a:r>
            <a:endParaRPr lang="cs-CZ" sz="800" b="1" dirty="0"/>
          </a:p>
        </p:txBody>
      </p:sp>
      <p:sp>
        <p:nvSpPr>
          <p:cNvPr id="49" name="TextovéPole 48">
            <a:extLst>
              <a:ext uri="{FF2B5EF4-FFF2-40B4-BE49-F238E27FC236}">
                <a16:creationId xmlns="" xmlns:a16="http://schemas.microsoft.com/office/drawing/2014/main" id="{25747A37-972A-B423-D662-B1B292734E71}"/>
              </a:ext>
            </a:extLst>
          </p:cNvPr>
          <p:cNvSpPr txBox="1"/>
          <p:nvPr/>
        </p:nvSpPr>
        <p:spPr>
          <a:xfrm>
            <a:off x="186673" y="5045589"/>
            <a:ext cx="2582901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>
                <a:latin typeface="Aptos Display"/>
                <a:ea typeface="Roboto"/>
                <a:cs typeface="Roboto"/>
              </a:rPr>
              <a:t>Modulární rozšiřující karta</a:t>
            </a:r>
          </a:p>
        </p:txBody>
      </p:sp>
      <p:pic>
        <p:nvPicPr>
          <p:cNvPr id="50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51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52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53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54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55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56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57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344116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298EF88-2159-6E96-BECA-1E494A031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1B298F8-2431-E8D6-BE7A-DA5E3FBCC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/>
              <a:t>SCHMID-M – Vysokofrekvenční konektory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3B126093-BA4E-D854-AA93-0F8F6A32318D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Zástupný obsah 3" descr="Obsah obrázku Písmo, logo, Grafika, text&#10;&#10;Obsah generovaný pomocí AI může být nesprávný.">
            <a:extLst>
              <a:ext uri="{FF2B5EF4-FFF2-40B4-BE49-F238E27FC236}">
                <a16:creationId xmlns="" xmlns:a16="http://schemas.microsoft.com/office/drawing/2014/main" id="{10C336FA-33CF-6800-1BE5-05F88E0024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91569" y="273241"/>
            <a:ext cx="2481302" cy="667544"/>
          </a:xfrm>
        </p:spPr>
      </p:pic>
      <p:pic>
        <p:nvPicPr>
          <p:cNvPr id="27" name="Obrázek 26" descr="Obsah obrázku nářadí, Železářské zboží pro domácnosti, kladivo&#10;&#10;Obsah generovaný pomocí AI může být nesprávný.">
            <a:extLst>
              <a:ext uri="{FF2B5EF4-FFF2-40B4-BE49-F238E27FC236}">
                <a16:creationId xmlns="" xmlns:a16="http://schemas.microsoft.com/office/drawing/2014/main" id="{10AA9188-DF65-0FB9-9D92-DA4EB4A13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621" y="1352709"/>
            <a:ext cx="1831423" cy="1644618"/>
          </a:xfrm>
          <a:prstGeom prst="rect">
            <a:avLst/>
          </a:prstGeom>
        </p:spPr>
      </p:pic>
      <p:sp>
        <p:nvSpPr>
          <p:cNvPr id="28" name="TextovéPole 27">
            <a:extLst>
              <a:ext uri="{FF2B5EF4-FFF2-40B4-BE49-F238E27FC236}">
                <a16:creationId xmlns="" xmlns:a16="http://schemas.microsoft.com/office/drawing/2014/main" id="{BD963596-D887-1758-E8D3-D517B2BFED79}"/>
              </a:ext>
            </a:extLst>
          </p:cNvPr>
          <p:cNvSpPr txBox="1"/>
          <p:nvPr/>
        </p:nvSpPr>
        <p:spPr>
          <a:xfrm>
            <a:off x="2635208" y="2945181"/>
            <a:ext cx="223764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800" b="1">
                <a:latin typeface="Aptos Display"/>
              </a:rPr>
              <a:t>SM ANT Z5XX SMA</a:t>
            </a:r>
            <a:endParaRPr lang="en-US" sz="800" b="1" dirty="0">
              <a:latin typeface="Aptos Display"/>
            </a:endParaRPr>
          </a:p>
          <a:p>
            <a:pPr algn="ctr"/>
            <a:r>
              <a:rPr lang="en-US" sz="800" dirty="0">
                <a:latin typeface="Aptos Display"/>
                <a:ea typeface="+mn-lt"/>
                <a:cs typeface="+mn-lt"/>
              </a:rPr>
              <a:t>Frequency</a:t>
            </a:r>
            <a:r>
              <a:rPr lang="en-US" sz="800">
                <a:latin typeface="Aptos Display"/>
              </a:rPr>
              <a:t>: 617-5900 MHz</a:t>
            </a:r>
          </a:p>
          <a:p>
            <a:pPr algn="ctr"/>
            <a:r>
              <a:rPr lang="en-US" sz="800">
                <a:latin typeface="Aptos Display"/>
              </a:rPr>
              <a:t>Impedance: 50 (shore00)</a:t>
            </a:r>
          </a:p>
          <a:p>
            <a:pPr algn="ctr"/>
            <a:r>
              <a:rPr lang="en-US" sz="800">
                <a:latin typeface="Aptos Display"/>
              </a:rPr>
              <a:t>Power Handling: 3,0~3,5 mm</a:t>
            </a:r>
          </a:p>
          <a:p>
            <a:pPr algn="ctr"/>
            <a:r>
              <a:rPr lang="en-US" sz="800">
                <a:latin typeface="Aptos Display"/>
              </a:rPr>
              <a:t>SMA Connector L: 130mm</a:t>
            </a:r>
            <a:endParaRPr lang="en-US" sz="800" dirty="0">
              <a:latin typeface="Aptos Display"/>
            </a:endParaRPr>
          </a:p>
          <a:p>
            <a:pPr algn="ctr"/>
            <a:endParaRPr lang="en-US" sz="800">
              <a:latin typeface="Aptos Display"/>
            </a:endParaRPr>
          </a:p>
        </p:txBody>
      </p:sp>
      <p:pic>
        <p:nvPicPr>
          <p:cNvPr id="50" name="Obrázek 49" descr="Obsah obrázku anténa&#10;&#10;Obsah generovaný pomocí AI může být nesprávný.">
            <a:extLst>
              <a:ext uri="{FF2B5EF4-FFF2-40B4-BE49-F238E27FC236}">
                <a16:creationId xmlns="" xmlns:a16="http://schemas.microsoft.com/office/drawing/2014/main" id="{34CF6C1F-0B33-DC0F-3298-6C400D969C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9337" y="1301421"/>
            <a:ext cx="1831423" cy="1644618"/>
          </a:xfrm>
          <a:prstGeom prst="rect">
            <a:avLst/>
          </a:prstGeom>
        </p:spPr>
      </p:pic>
      <p:pic>
        <p:nvPicPr>
          <p:cNvPr id="52" name="Obrázek 51" descr="Obsah obrázku nářadí, kuchyňské potřeby&#10;&#10;Obsah generovaný pomocí AI může být nesprávný.">
            <a:extLst>
              <a:ext uri="{FF2B5EF4-FFF2-40B4-BE49-F238E27FC236}">
                <a16:creationId xmlns="" xmlns:a16="http://schemas.microsoft.com/office/drawing/2014/main" id="{58CC4346-94BD-05B2-1114-D0DCC85446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9458" y="1355480"/>
            <a:ext cx="1831423" cy="1644618"/>
          </a:xfrm>
          <a:prstGeom prst="rect">
            <a:avLst/>
          </a:prstGeom>
        </p:spPr>
      </p:pic>
      <p:sp>
        <p:nvSpPr>
          <p:cNvPr id="53" name="TextovéPole 52">
            <a:extLst>
              <a:ext uri="{FF2B5EF4-FFF2-40B4-BE49-F238E27FC236}">
                <a16:creationId xmlns="" xmlns:a16="http://schemas.microsoft.com/office/drawing/2014/main" id="{EC3D7922-8039-50FC-94B3-4427A35F8912}"/>
              </a:ext>
            </a:extLst>
          </p:cNvPr>
          <p:cNvSpPr txBox="1"/>
          <p:nvPr/>
        </p:nvSpPr>
        <p:spPr>
          <a:xfrm>
            <a:off x="7009380" y="2945180"/>
            <a:ext cx="223764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800" b="1">
                <a:latin typeface="Aptos Display"/>
              </a:rPr>
              <a:t>SM ANT 6176F14 SMA</a:t>
            </a:r>
            <a:endParaRPr lang="en-US" sz="800" b="1" dirty="0">
              <a:latin typeface="Aptos Display"/>
            </a:endParaRPr>
          </a:p>
          <a:p>
            <a:pPr algn="ctr"/>
            <a:r>
              <a:rPr lang="en-US" sz="800" dirty="0">
                <a:latin typeface="Aptos Display"/>
                <a:ea typeface="+mn-lt"/>
                <a:cs typeface="+mn-lt"/>
              </a:rPr>
              <a:t>Frequency</a:t>
            </a:r>
            <a:r>
              <a:rPr lang="en-US" sz="800">
                <a:latin typeface="Aptos Display"/>
              </a:rPr>
              <a:t>: 610-4200 MHz</a:t>
            </a:r>
          </a:p>
          <a:p>
            <a:pPr algn="ctr"/>
            <a:r>
              <a:rPr lang="en-US" sz="800">
                <a:latin typeface="Aptos Display"/>
              </a:rPr>
              <a:t>Impedance: 50 (shore00)</a:t>
            </a:r>
          </a:p>
          <a:p>
            <a:pPr algn="ctr"/>
            <a:r>
              <a:rPr lang="en-US" sz="800">
                <a:latin typeface="Aptos Display"/>
              </a:rPr>
              <a:t>Power Handling: 3,0~4,0 mm</a:t>
            </a:r>
          </a:p>
          <a:p>
            <a:pPr algn="ctr"/>
            <a:r>
              <a:rPr lang="en-US" sz="800">
                <a:latin typeface="Aptos Display"/>
              </a:rPr>
              <a:t>SMA Connector L: 192mm</a:t>
            </a:r>
            <a:endParaRPr lang="en-US" sz="800" dirty="0">
              <a:latin typeface="Aptos Display"/>
            </a:endParaRPr>
          </a:p>
          <a:p>
            <a:pPr algn="ctr"/>
            <a:endParaRPr lang="en-US" sz="800">
              <a:latin typeface="Aptos Display"/>
            </a:endParaRPr>
          </a:p>
        </p:txBody>
      </p:sp>
      <p:pic>
        <p:nvPicPr>
          <p:cNvPr id="54" name="Obrázek 53" descr="Obsah obrázku nářadí, nůž&#10;&#10;Obsah generovaný pomocí AI může být nesprávný.">
            <a:extLst>
              <a:ext uri="{FF2B5EF4-FFF2-40B4-BE49-F238E27FC236}">
                <a16:creationId xmlns="" xmlns:a16="http://schemas.microsoft.com/office/drawing/2014/main" id="{17178485-FC7C-C23C-8D4C-6C480D73BD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7763" y="1571532"/>
            <a:ext cx="1349754" cy="1264603"/>
          </a:xfrm>
          <a:prstGeom prst="rect">
            <a:avLst/>
          </a:prstGeom>
        </p:spPr>
      </p:pic>
      <p:sp>
        <p:nvSpPr>
          <p:cNvPr id="51" name="TextovéPole 50">
            <a:extLst>
              <a:ext uri="{FF2B5EF4-FFF2-40B4-BE49-F238E27FC236}">
                <a16:creationId xmlns="" xmlns:a16="http://schemas.microsoft.com/office/drawing/2014/main" id="{18C65D4B-7266-FBBD-8006-BD1947D2C19C}"/>
              </a:ext>
            </a:extLst>
          </p:cNvPr>
          <p:cNvSpPr txBox="1"/>
          <p:nvPr/>
        </p:nvSpPr>
        <p:spPr>
          <a:xfrm>
            <a:off x="4811305" y="2945181"/>
            <a:ext cx="223764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800" b="1">
                <a:latin typeface="Aptos Display"/>
              </a:rPr>
              <a:t>SM ANT WZ5 SMA</a:t>
            </a:r>
            <a:endParaRPr lang="en-US" sz="800" b="1" dirty="0">
              <a:latin typeface="Aptos Display"/>
            </a:endParaRPr>
          </a:p>
          <a:p>
            <a:pPr algn="ctr"/>
            <a:r>
              <a:rPr lang="en-US" sz="800" dirty="0">
                <a:latin typeface="Aptos Display"/>
                <a:ea typeface="+mn-lt"/>
                <a:cs typeface="+mn-lt"/>
              </a:rPr>
              <a:t>Frequency</a:t>
            </a:r>
            <a:r>
              <a:rPr lang="en-US" sz="800">
                <a:latin typeface="Aptos Display"/>
              </a:rPr>
              <a:t>: 617-6000 MHz</a:t>
            </a:r>
          </a:p>
          <a:p>
            <a:pPr algn="ctr"/>
            <a:r>
              <a:rPr lang="en-US" sz="800">
                <a:latin typeface="Aptos Display"/>
              </a:rPr>
              <a:t>Impedance: 50 (shore00)</a:t>
            </a:r>
          </a:p>
          <a:p>
            <a:pPr algn="ctr"/>
            <a:r>
              <a:rPr lang="en-US" sz="800">
                <a:latin typeface="Aptos Display"/>
              </a:rPr>
              <a:t>Power Handling: 3,0~4,0 mm</a:t>
            </a:r>
          </a:p>
          <a:p>
            <a:pPr algn="ctr"/>
            <a:r>
              <a:rPr lang="en-US" sz="800">
                <a:latin typeface="Aptos Display"/>
              </a:rPr>
              <a:t>SMA Connector L: 156mm</a:t>
            </a:r>
            <a:endParaRPr lang="en-US" sz="800" dirty="0">
              <a:latin typeface="Aptos Display"/>
            </a:endParaRPr>
          </a:p>
          <a:p>
            <a:pPr algn="ctr"/>
            <a:endParaRPr lang="en-US" sz="800">
              <a:latin typeface="Aptos Display"/>
            </a:endParaRPr>
          </a:p>
        </p:txBody>
      </p:sp>
      <p:sp>
        <p:nvSpPr>
          <p:cNvPr id="56" name="TextovéPole 55">
            <a:extLst>
              <a:ext uri="{FF2B5EF4-FFF2-40B4-BE49-F238E27FC236}">
                <a16:creationId xmlns="" xmlns:a16="http://schemas.microsoft.com/office/drawing/2014/main" id="{1B9BA1FC-4527-0F90-BFDB-7749D415A8F2}"/>
              </a:ext>
            </a:extLst>
          </p:cNvPr>
          <p:cNvSpPr txBox="1"/>
          <p:nvPr/>
        </p:nvSpPr>
        <p:spPr>
          <a:xfrm>
            <a:off x="9242095" y="2944327"/>
            <a:ext cx="2301368" cy="7587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ts val="1275"/>
              </a:lnSpc>
            </a:pPr>
            <a:r>
              <a:rPr lang="en-US" sz="800" b="1">
                <a:latin typeface="Aptos Display"/>
                <a:cs typeface="Segoe UI"/>
              </a:rPr>
              <a:t>SM ANT 6022F276 SMA</a:t>
            </a:r>
            <a:r>
              <a:rPr lang="en-US" sz="800" dirty="0">
                <a:latin typeface="Aptos Display"/>
                <a:cs typeface="Segoe UI"/>
              </a:rPr>
              <a:t>​</a:t>
            </a:r>
          </a:p>
          <a:p>
            <a:pPr algn="ctr">
              <a:lnSpc>
                <a:spcPts val="1275"/>
              </a:lnSpc>
            </a:pPr>
            <a:r>
              <a:rPr lang="en-US" sz="800" dirty="0">
                <a:latin typeface="Aptos Display"/>
                <a:cs typeface="Segoe UI"/>
              </a:rPr>
              <a:t>Frequency</a:t>
            </a:r>
            <a:r>
              <a:rPr lang="en-US" sz="800">
                <a:latin typeface="Aptos Display"/>
                <a:cs typeface="Segoe UI"/>
              </a:rPr>
              <a:t>: 2,4-5,85 GHz​</a:t>
            </a:r>
          </a:p>
          <a:p>
            <a:pPr algn="ctr">
              <a:lnSpc>
                <a:spcPts val="1275"/>
              </a:lnSpc>
            </a:pPr>
            <a:r>
              <a:rPr lang="en-US" sz="800">
                <a:latin typeface="Aptos Display"/>
                <a:cs typeface="Segoe UI"/>
              </a:rPr>
              <a:t>Impedance: 50 (shore00)​</a:t>
            </a:r>
          </a:p>
          <a:p>
            <a:pPr algn="ctr">
              <a:lnSpc>
                <a:spcPts val="1275"/>
              </a:lnSpc>
            </a:pPr>
            <a:r>
              <a:rPr lang="en-US" sz="800">
                <a:latin typeface="Aptos Display"/>
                <a:cs typeface="Segoe UI"/>
              </a:rPr>
              <a:t>SMA Connector L: 172mm</a:t>
            </a:r>
          </a:p>
        </p:txBody>
      </p:sp>
      <p:pic>
        <p:nvPicPr>
          <p:cNvPr id="58" name="Obrázek 57" descr="Obsah obrázku anténa, sloup/hůl&#10;&#10;Obsah generovaný pomocí AI může být nesprávný.">
            <a:extLst>
              <a:ext uri="{FF2B5EF4-FFF2-40B4-BE49-F238E27FC236}">
                <a16:creationId xmlns="" xmlns:a16="http://schemas.microsoft.com/office/drawing/2014/main" id="{8A8AE18F-F6AD-9F0E-C7EA-E3112328A4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2825" y="1356096"/>
            <a:ext cx="1581571" cy="1585202"/>
          </a:xfrm>
          <a:prstGeom prst="rect">
            <a:avLst/>
          </a:prstGeom>
        </p:spPr>
      </p:pic>
      <p:pic>
        <p:nvPicPr>
          <p:cNvPr id="3" name="Obrázek 2" descr="Obsah obrázku hračka&#10;&#10;Obsah generovaný pomocí AI může být nesprávný.">
            <a:extLst>
              <a:ext uri="{FF2B5EF4-FFF2-40B4-BE49-F238E27FC236}">
                <a16:creationId xmlns="" xmlns:a16="http://schemas.microsoft.com/office/drawing/2014/main" id="{9C701385-4E90-DE1D-EB1C-0D7A090A1D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99552" y="4136844"/>
            <a:ext cx="5731853" cy="186030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="" xmlns:a16="http://schemas.microsoft.com/office/drawing/2014/main" id="{22B41BEE-8BC6-DA9F-821D-41CD2462CFAB}"/>
              </a:ext>
            </a:extLst>
          </p:cNvPr>
          <p:cNvSpPr txBox="1"/>
          <p:nvPr/>
        </p:nvSpPr>
        <p:spPr>
          <a:xfrm>
            <a:off x="1008632" y="4045712"/>
            <a:ext cx="365906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1">
                <a:latin typeface="Aptos Display"/>
              </a:rPr>
              <a:t>Š</a:t>
            </a:r>
            <a:r>
              <a:rPr lang="en-US" sz="1200" b="1">
                <a:latin typeface="Aptos Display"/>
              </a:rPr>
              <a:t>iroký výběr vysokofrekvenčních konektorů:</a:t>
            </a:r>
          </a:p>
          <a:p>
            <a:pPr algn="ctr"/>
            <a:endParaRPr lang="en-US" sz="1000">
              <a:latin typeface="Aptos Display"/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="" xmlns:a16="http://schemas.microsoft.com/office/drawing/2014/main" id="{1C0EFF03-E2C5-86FD-3809-F76E7A1BF0E0}"/>
              </a:ext>
            </a:extLst>
          </p:cNvPr>
          <p:cNvSpPr txBox="1"/>
          <p:nvPr/>
        </p:nvSpPr>
        <p:spPr>
          <a:xfrm>
            <a:off x="547035" y="2945181"/>
            <a:ext cx="223764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800" b="1">
                <a:latin typeface="Aptos Display"/>
              </a:rPr>
              <a:t>SM ANT 125 05768 SMA</a:t>
            </a:r>
            <a:endParaRPr lang="en-US" sz="800" b="1" dirty="0">
              <a:latin typeface="Aptos Display"/>
            </a:endParaRPr>
          </a:p>
          <a:p>
            <a:pPr algn="ctr"/>
            <a:r>
              <a:rPr lang="en-US" sz="800" dirty="0">
                <a:latin typeface="Aptos Display"/>
                <a:ea typeface="+mn-lt"/>
                <a:cs typeface="+mn-lt"/>
              </a:rPr>
              <a:t>Frequency</a:t>
            </a:r>
            <a:r>
              <a:rPr lang="en-US" sz="800">
                <a:latin typeface="Aptos Display"/>
              </a:rPr>
              <a:t>: 698-3800 MHz</a:t>
            </a:r>
          </a:p>
          <a:p>
            <a:pPr algn="ctr"/>
            <a:r>
              <a:rPr lang="en-US" sz="800">
                <a:latin typeface="Aptos Display"/>
              </a:rPr>
              <a:t>Impedance: 40 (shore00)</a:t>
            </a:r>
          </a:p>
          <a:p>
            <a:pPr algn="ctr"/>
            <a:r>
              <a:rPr lang="en-US" sz="800">
                <a:latin typeface="Aptos Display"/>
              </a:rPr>
              <a:t>Power Handling: 0,25~5,0 mm</a:t>
            </a:r>
          </a:p>
          <a:p>
            <a:pPr algn="ctr"/>
            <a:r>
              <a:rPr lang="en-US" sz="800">
                <a:latin typeface="Aptos Display"/>
              </a:rPr>
              <a:t>SMA Connector L: 150mm</a:t>
            </a:r>
            <a:endParaRPr lang="en-US" sz="800" dirty="0">
              <a:latin typeface="Aptos Display"/>
            </a:endParaRPr>
          </a:p>
          <a:p>
            <a:pPr algn="ctr"/>
            <a:endParaRPr lang="en-US" sz="800">
              <a:latin typeface="Aptos Display"/>
            </a:endParaRPr>
          </a:p>
        </p:txBody>
      </p:sp>
      <p:pic>
        <p:nvPicPr>
          <p:cNvPr id="25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29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30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31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32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33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35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36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305957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0C77B3E-883A-608C-FFC5-EA77C2C3B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86A637E-C4E1-FF86-324C-AA5E7C073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80" y="230654"/>
            <a:ext cx="9365275" cy="749261"/>
          </a:xfrm>
        </p:spPr>
        <p:txBody>
          <a:bodyPr>
            <a:normAutofit/>
          </a:bodyPr>
          <a:lstStyle/>
          <a:p>
            <a:r>
              <a:rPr lang="cs-CZ" sz="3200" b="1"/>
              <a:t>SCHMID-M – Zásuvné svorkovnice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="" xmlns:a16="http://schemas.microsoft.com/office/drawing/2014/main" id="{1BE8883A-C71C-B963-E3A2-2EF01223FF13}"/>
              </a:ext>
            </a:extLst>
          </p:cNvPr>
          <p:cNvSpPr/>
          <p:nvPr/>
        </p:nvSpPr>
        <p:spPr>
          <a:xfrm flipV="1">
            <a:off x="183234" y="1071640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Zástupný obsah 3" descr="Obsah obrázku Písmo, logo, Grafika, text&#10;&#10;Obsah generovaný pomocí AI může být nesprávný.">
            <a:extLst>
              <a:ext uri="{FF2B5EF4-FFF2-40B4-BE49-F238E27FC236}">
                <a16:creationId xmlns="" xmlns:a16="http://schemas.microsoft.com/office/drawing/2014/main" id="{0D5777E7-98B7-B453-5916-8727744845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91569" y="273241"/>
            <a:ext cx="2481302" cy="667544"/>
          </a:xfrm>
        </p:spPr>
      </p:pic>
      <p:sp>
        <p:nvSpPr>
          <p:cNvPr id="4" name="TextovéPole 3">
            <a:extLst>
              <a:ext uri="{FF2B5EF4-FFF2-40B4-BE49-F238E27FC236}">
                <a16:creationId xmlns="" xmlns:a16="http://schemas.microsoft.com/office/drawing/2014/main" id="{3C082C4D-4E1C-66AE-6E64-985EE4688600}"/>
              </a:ext>
            </a:extLst>
          </p:cNvPr>
          <p:cNvSpPr txBox="1"/>
          <p:nvPr/>
        </p:nvSpPr>
        <p:spPr>
          <a:xfrm>
            <a:off x="183042" y="1345494"/>
            <a:ext cx="4611207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400" b="1" dirty="0">
                <a:latin typeface="Aptos Display"/>
                <a:ea typeface="Roboto"/>
                <a:cs typeface="Roboto"/>
              </a:rPr>
              <a:t>Nové série zásuvkových svorkovnic s roztečí 3,5mm </a:t>
            </a:r>
          </a:p>
        </p:txBody>
      </p:sp>
      <p:pic>
        <p:nvPicPr>
          <p:cNvPr id="7" name="Obrázek 6" descr="Obsah obrázku diagram, klec&#10;&#10;Obsah generovaný pomocí AI může být nesprávný.">
            <a:extLst>
              <a:ext uri="{FF2B5EF4-FFF2-40B4-BE49-F238E27FC236}">
                <a16:creationId xmlns="" xmlns:a16="http://schemas.microsoft.com/office/drawing/2014/main" id="{603BC746-3C1B-6A88-3B9E-14837D920B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8934" y="1921495"/>
            <a:ext cx="4020512" cy="1036865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="" xmlns:a16="http://schemas.microsoft.com/office/drawing/2014/main" id="{DAF5DC46-84F6-9336-5C02-B106BABA0E65}"/>
              </a:ext>
            </a:extLst>
          </p:cNvPr>
          <p:cNvSpPr txBox="1"/>
          <p:nvPr/>
        </p:nvSpPr>
        <p:spPr>
          <a:xfrm>
            <a:off x="2420156" y="3048110"/>
            <a:ext cx="185974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000" b="1" dirty="0">
                <a:latin typeface="Aptos Display"/>
                <a:ea typeface="Roboto"/>
                <a:cs typeface="Roboto"/>
              </a:rPr>
              <a:t>SM C09 03522a XX COQ </a:t>
            </a:r>
          </a:p>
        </p:txBody>
      </p:sp>
      <p:pic>
        <p:nvPicPr>
          <p:cNvPr id="10" name="Obrázek 9" descr="Obsah obrázku skica, diagram, Plán, Technický výkres&#10;&#10;Obsah generovaný pomocí AI může být nesprávný.">
            <a:extLst>
              <a:ext uri="{FF2B5EF4-FFF2-40B4-BE49-F238E27FC236}">
                <a16:creationId xmlns="" xmlns:a16="http://schemas.microsoft.com/office/drawing/2014/main" id="{48AECC2E-85E3-7ECB-E7DE-C1C8BE1FD0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1463" y="1921176"/>
            <a:ext cx="4090951" cy="1058748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="" xmlns:a16="http://schemas.microsoft.com/office/drawing/2014/main" id="{C60B80C7-79B5-A345-D3E3-7F084DF8E4D7}"/>
              </a:ext>
            </a:extLst>
          </p:cNvPr>
          <p:cNvSpPr txBox="1"/>
          <p:nvPr/>
        </p:nvSpPr>
        <p:spPr>
          <a:xfrm>
            <a:off x="6896905" y="3048110"/>
            <a:ext cx="185974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000" b="1">
                <a:latin typeface="Aptos Display"/>
                <a:ea typeface="Roboto"/>
                <a:cs typeface="Roboto"/>
              </a:rPr>
              <a:t>SM C09 03522 XX ROC </a:t>
            </a:r>
          </a:p>
        </p:txBody>
      </p:sp>
      <p:pic>
        <p:nvPicPr>
          <p:cNvPr id="12" name="Obrázek 11" descr="Obsah obrázku text, kalkulačka&#10;&#10;Obsah generovaný pomocí AI může být nesprávný.">
            <a:extLst>
              <a:ext uri="{FF2B5EF4-FFF2-40B4-BE49-F238E27FC236}">
                <a16:creationId xmlns="" xmlns:a16="http://schemas.microsoft.com/office/drawing/2014/main" id="{77A3CB22-F461-1077-C4EE-B807644116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6471" y="3539637"/>
            <a:ext cx="4015158" cy="797172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="" xmlns:a16="http://schemas.microsoft.com/office/drawing/2014/main" id="{DE88C277-E57B-2384-60E2-F5BED80390DC}"/>
              </a:ext>
            </a:extLst>
          </p:cNvPr>
          <p:cNvSpPr txBox="1"/>
          <p:nvPr/>
        </p:nvSpPr>
        <p:spPr>
          <a:xfrm>
            <a:off x="2444177" y="4594090"/>
            <a:ext cx="185974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000" b="1" dirty="0">
                <a:latin typeface="Aptos Display"/>
                <a:ea typeface="Roboto"/>
                <a:cs typeface="Roboto"/>
              </a:rPr>
              <a:t>SM C09 03526 XX ROC </a:t>
            </a:r>
          </a:p>
        </p:txBody>
      </p:sp>
      <p:pic>
        <p:nvPicPr>
          <p:cNvPr id="14" name="Obrázek 13" descr="Obsah obrázku text, nářadí&#10;&#10;Obsah generovaný pomocí AI může být nesprávný.">
            <a:extLst>
              <a:ext uri="{FF2B5EF4-FFF2-40B4-BE49-F238E27FC236}">
                <a16:creationId xmlns="" xmlns:a16="http://schemas.microsoft.com/office/drawing/2014/main" id="{D5068E79-A268-16B6-ADDF-8645640934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5798" y="3405919"/>
            <a:ext cx="4095751" cy="1064602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="" xmlns:a16="http://schemas.microsoft.com/office/drawing/2014/main" id="{01DBA2A8-AC26-5EFA-5109-1EB80181C284}"/>
              </a:ext>
            </a:extLst>
          </p:cNvPr>
          <p:cNvSpPr txBox="1"/>
          <p:nvPr/>
        </p:nvSpPr>
        <p:spPr>
          <a:xfrm>
            <a:off x="6896905" y="4594090"/>
            <a:ext cx="185974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000" b="1" dirty="0">
                <a:latin typeface="Aptos Display"/>
                <a:ea typeface="Roboto"/>
                <a:cs typeface="Roboto"/>
              </a:rPr>
              <a:t>SM C09 03526 XX COG</a:t>
            </a:r>
          </a:p>
        </p:txBody>
      </p:sp>
      <p:pic>
        <p:nvPicPr>
          <p:cNvPr id="22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23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24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25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27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28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29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30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234783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E97501B-6F4C-CF14-EFCF-2C515BBBB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="" xmlns:a16="http://schemas.microsoft.com/office/drawing/2014/main" id="{9A909505-0296-04C5-42D6-C475FC4A343E}"/>
              </a:ext>
            </a:extLst>
          </p:cNvPr>
          <p:cNvSpPr>
            <a:spLocks noGrp="1"/>
          </p:cNvSpPr>
          <p:nvPr/>
        </p:nvSpPr>
        <p:spPr>
          <a:xfrm>
            <a:off x="234461" y="1124712"/>
            <a:ext cx="11686441" cy="31729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/>
              <a:t>Děkujeme za pozornost</a:t>
            </a:r>
          </a:p>
        </p:txBody>
      </p:sp>
      <p:pic>
        <p:nvPicPr>
          <p:cNvPr id="3" name="Obrázek 2" descr="Obsah obrázku text, Grafika, logo, Písmo&#10;&#10;Obsah generovaný pomocí AI může být nesprávný.">
            <a:extLst>
              <a:ext uri="{FF2B5EF4-FFF2-40B4-BE49-F238E27FC236}">
                <a16:creationId xmlns="" xmlns:a16="http://schemas.microsoft.com/office/drawing/2014/main" id="{589467ED-9AC3-395C-9B58-C1780B695A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6952" y="4914167"/>
            <a:ext cx="3483951" cy="852854"/>
          </a:xfrm>
          <a:prstGeom prst="rect">
            <a:avLst/>
          </a:prstGeom>
        </p:spPr>
      </p:pic>
      <p:sp>
        <p:nvSpPr>
          <p:cNvPr id="14" name="Obdélník 13">
            <a:extLst>
              <a:ext uri="{FF2B5EF4-FFF2-40B4-BE49-F238E27FC236}">
                <a16:creationId xmlns="" xmlns:a16="http://schemas.microsoft.com/office/drawing/2014/main" id="{5A0C8D4B-B380-07A7-1F7B-7C12485E8F74}"/>
              </a:ext>
            </a:extLst>
          </p:cNvPr>
          <p:cNvSpPr/>
          <p:nvPr/>
        </p:nvSpPr>
        <p:spPr>
          <a:xfrm flipV="1">
            <a:off x="234461" y="4183674"/>
            <a:ext cx="11686442" cy="4396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Grafický objekt 10" descr="Sluchátko se souvislou výplní">
            <a:extLst>
              <a:ext uri="{FF2B5EF4-FFF2-40B4-BE49-F238E27FC236}">
                <a16:creationId xmlns="" xmlns:a16="http://schemas.microsoft.com/office/drawing/2014/main" id="{6A1B41D9-4633-B01B-1C5D-470CDABA5E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44806" y="6400430"/>
            <a:ext cx="355462" cy="363712"/>
          </a:xfrm>
          <a:prstGeom prst="rect">
            <a:avLst/>
          </a:prstGeom>
        </p:spPr>
      </p:pic>
      <p:sp>
        <p:nvSpPr>
          <p:cNvPr id="7" name="TextovéPole 13">
            <a:extLst>
              <a:ext uri="{FF2B5EF4-FFF2-40B4-BE49-F238E27FC236}">
                <a16:creationId xmlns="" xmlns:a16="http://schemas.microsoft.com/office/drawing/2014/main" id="{F4C236A0-ED93-D6B3-A18A-C25180C21FD3}"/>
              </a:ext>
            </a:extLst>
          </p:cNvPr>
          <p:cNvSpPr txBox="1"/>
          <p:nvPr/>
        </p:nvSpPr>
        <p:spPr>
          <a:xfrm>
            <a:off x="5936721" y="6476230"/>
            <a:ext cx="1328758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+420 379 723 915</a:t>
            </a:r>
          </a:p>
        </p:txBody>
      </p:sp>
      <p:pic>
        <p:nvPicPr>
          <p:cNvPr id="8" name="Grafický objekt 14" descr="Notebook se souvislou výplní">
            <a:extLst>
              <a:ext uri="{FF2B5EF4-FFF2-40B4-BE49-F238E27FC236}">
                <a16:creationId xmlns="" xmlns:a16="http://schemas.microsoft.com/office/drawing/2014/main" id="{86A4786E-5D87-ADE2-1C6F-5010305DAE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14305" y="6401816"/>
            <a:ext cx="408536" cy="395729"/>
          </a:xfrm>
          <a:prstGeom prst="rect">
            <a:avLst/>
          </a:prstGeom>
        </p:spPr>
      </p:pic>
      <p:sp>
        <p:nvSpPr>
          <p:cNvPr id="9" name="TextovéPole 15">
            <a:extLst>
              <a:ext uri="{FF2B5EF4-FFF2-40B4-BE49-F238E27FC236}">
                <a16:creationId xmlns="" xmlns:a16="http://schemas.microsoft.com/office/drawing/2014/main" id="{D5346AEB-0926-8DBD-3DA5-20687F041BD0}"/>
              </a:ext>
            </a:extLst>
          </p:cNvPr>
          <p:cNvSpPr txBox="1"/>
          <p:nvPr/>
        </p:nvSpPr>
        <p:spPr>
          <a:xfrm>
            <a:off x="9462147" y="6476389"/>
            <a:ext cx="13746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atd-elektronik.cz</a:t>
            </a:r>
          </a:p>
        </p:txBody>
      </p:sp>
      <p:pic>
        <p:nvPicPr>
          <p:cNvPr id="10" name="Grafický objekt 17" descr="Obálka se souvislou výplní">
            <a:extLst>
              <a:ext uri="{FF2B5EF4-FFF2-40B4-BE49-F238E27FC236}">
                <a16:creationId xmlns="" xmlns:a16="http://schemas.microsoft.com/office/drawing/2014/main" id="{E6170221-2B44-AA02-F198-F5B97EC059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197182" y="6385775"/>
            <a:ext cx="408536" cy="395730"/>
          </a:xfrm>
          <a:prstGeom prst="rect">
            <a:avLst/>
          </a:prstGeom>
        </p:spPr>
      </p:pic>
      <p:sp>
        <p:nvSpPr>
          <p:cNvPr id="11" name="TextovéPole 18">
            <a:extLst>
              <a:ext uri="{FF2B5EF4-FFF2-40B4-BE49-F238E27FC236}">
                <a16:creationId xmlns="" xmlns:a16="http://schemas.microsoft.com/office/drawing/2014/main" id="{D3446C63-465A-CFA7-A902-B0FDAF0593EE}"/>
              </a:ext>
            </a:extLst>
          </p:cNvPr>
          <p:cNvSpPr txBox="1"/>
          <p:nvPr/>
        </p:nvSpPr>
        <p:spPr>
          <a:xfrm>
            <a:off x="7545748" y="6476229"/>
            <a:ext cx="1603240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/>
              <a:t>info@atd-elektronik.cz</a:t>
            </a:r>
          </a:p>
        </p:txBody>
      </p:sp>
      <p:pic>
        <p:nvPicPr>
          <p:cNvPr id="12" name="Grafický objekt 44" descr="Nákupní košík se souvislou výplní">
            <a:extLst>
              <a:ext uri="{FF2B5EF4-FFF2-40B4-BE49-F238E27FC236}">
                <a16:creationId xmlns="" xmlns:a16="http://schemas.microsoft.com/office/drawing/2014/main" id="{C18DE9A1-818F-6628-391E-3556052FAB1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724658" y="6371985"/>
            <a:ext cx="421344" cy="395729"/>
          </a:xfrm>
          <a:prstGeom prst="rect">
            <a:avLst/>
          </a:prstGeom>
        </p:spPr>
      </p:pic>
      <p:sp>
        <p:nvSpPr>
          <p:cNvPr id="13" name="TextovéPole 15">
            <a:extLst>
              <a:ext uri="{FF2B5EF4-FFF2-40B4-BE49-F238E27FC236}">
                <a16:creationId xmlns="" xmlns:a16="http://schemas.microsoft.com/office/drawing/2014/main" id="{9ADDEFE6-553B-7F2D-DC58-4E91A8119AD6}"/>
              </a:ext>
            </a:extLst>
          </p:cNvPr>
          <p:cNvSpPr txBox="1"/>
          <p:nvPr/>
        </p:nvSpPr>
        <p:spPr>
          <a:xfrm>
            <a:off x="11101405" y="6476388"/>
            <a:ext cx="1082975" cy="2462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00" b="1" dirty="0"/>
              <a:t>atd-shop.com</a:t>
            </a:r>
          </a:p>
        </p:txBody>
      </p:sp>
    </p:spTree>
    <p:extLst>
      <p:ext uri="{BB962C8B-B14F-4D97-AF65-F5344CB8AC3E}">
        <p14:creationId xmlns:p14="http://schemas.microsoft.com/office/powerpoint/2010/main" val="19290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Kancelář">
      <a:majorFont>
        <a:latin typeface="Aptos Display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1095</Words>
  <Application>Microsoft Office PowerPoint</Application>
  <PresentationFormat>Vlastní</PresentationFormat>
  <Paragraphs>326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ATD Elektronik s.r.o.</vt:lpstr>
      <vt:lpstr>PARTNEŘI</vt:lpstr>
      <vt:lpstr>JSCJ - aktivní součástky</vt:lpstr>
      <vt:lpstr>JSCJ - využití integrovaných obvodů</vt:lpstr>
      <vt:lpstr>EPT connectors – Colibri &amp; One27</vt:lpstr>
      <vt:lpstr>EPT connectors – Zero8 and EC.8</vt:lpstr>
      <vt:lpstr>Patron – PCB Element</vt:lpstr>
      <vt:lpstr>Patron – DC/DC měniče</vt:lpstr>
      <vt:lpstr>EMC stínění</vt:lpstr>
      <vt:lpstr>Řezání materiálů na CNC plotru</vt:lpstr>
      <vt:lpstr>Patron - Tepelně vodivé materiály</vt:lpstr>
      <vt:lpstr>Laird – Tepelně vodivé materiály</vt:lpstr>
      <vt:lpstr>ABchimie PCBA Protection</vt:lpstr>
      <vt:lpstr>CERVOZ – Průmyslové paměťové moduly</vt:lpstr>
      <vt:lpstr>SCHMID-M – Vysokofrekvenční konektory</vt:lpstr>
      <vt:lpstr>SCHMID-M – Zásuvné svorkovnice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>uzivatel</cp:lastModifiedBy>
  <cp:revision>2085</cp:revision>
  <dcterms:created xsi:type="dcterms:W3CDTF">2025-05-14T12:32:29Z</dcterms:created>
  <dcterms:modified xsi:type="dcterms:W3CDTF">2025-06-02T13:19:40Z</dcterms:modified>
</cp:coreProperties>
</file>