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6"/>
  </p:notesMasterIdLst>
  <p:sldIdLst>
    <p:sldId id="320" r:id="rId2"/>
    <p:sldId id="324" r:id="rId3"/>
    <p:sldId id="323" r:id="rId4"/>
    <p:sldId id="313" r:id="rId5"/>
    <p:sldId id="314" r:id="rId6"/>
    <p:sldId id="325" r:id="rId7"/>
    <p:sldId id="327" r:id="rId8"/>
    <p:sldId id="329" r:id="rId9"/>
    <p:sldId id="330" r:id="rId10"/>
    <p:sldId id="328" r:id="rId11"/>
    <p:sldId id="331" r:id="rId12"/>
    <p:sldId id="333" r:id="rId13"/>
    <p:sldId id="334" r:id="rId14"/>
    <p:sldId id="335" r:id="rId15"/>
  </p:sldIdLst>
  <p:sldSz cx="12192000" cy="6858000"/>
  <p:notesSz cx="6858000" cy="9144000"/>
  <p:defaultTextStyle>
    <a:defPPr>
      <a:defRPr lang="fr-F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Bonnefoy, Clément" initials="BC" lastIdx="1"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4C11F"/>
    <a:srgbClr val="17F165"/>
    <a:srgbClr val="366F94"/>
    <a:srgbClr val="BFD677"/>
    <a:srgbClr val="BBD36E"/>
    <a:srgbClr val="0967B1"/>
    <a:srgbClr val="3C4447"/>
    <a:srgbClr val="F292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095EBD6-95F4-48B6-8991-D2DB9DAF69B7}" v="113" dt="2023-10-24T21:51:35.13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845"/>
    <p:restoredTop sz="83648" autoAdjust="0"/>
  </p:normalViewPr>
  <p:slideViewPr>
    <p:cSldViewPr snapToGrid="0" snapToObjects="1">
      <p:cViewPr varScale="1">
        <p:scale>
          <a:sx n="97" d="100"/>
          <a:sy n="97" d="100"/>
        </p:scale>
        <p:origin x="-1062"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9AC8863F-4449-4A4B-8A62-5CFA1A2096E5}" type="datetimeFigureOut">
              <a:rPr lang="fr-FR"/>
              <a:pPr>
                <a:defRPr/>
              </a:pPr>
              <a:t>10/04/2025</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fr-FR" noProof="0"/>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E744338B-07E9-4605-A2CE-54CD8FBCBAC0}" type="slidenum">
              <a:rPr lang="fr-FR"/>
              <a:pPr>
                <a:defRPr/>
              </a:pPr>
              <a:t>‹#›</a:t>
            </a:fld>
            <a:endParaRPr lang="fr-FR"/>
          </a:p>
        </p:txBody>
      </p:sp>
    </p:spTree>
    <p:extLst>
      <p:ext uri="{BB962C8B-B14F-4D97-AF65-F5344CB8AC3E}">
        <p14:creationId xmlns:p14="http://schemas.microsoft.com/office/powerpoint/2010/main" val="267927089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E744338B-07E9-4605-A2CE-54CD8FBCBAC0}" type="slidenum">
              <a:rPr lang="fr-FR" smtClean="0"/>
              <a:pPr>
                <a:defRPr/>
              </a:pPr>
              <a:t>1</a:t>
            </a:fld>
            <a:endParaRPr lang="fr-FR"/>
          </a:p>
        </p:txBody>
      </p:sp>
    </p:spTree>
    <p:extLst>
      <p:ext uri="{BB962C8B-B14F-4D97-AF65-F5344CB8AC3E}">
        <p14:creationId xmlns:p14="http://schemas.microsoft.com/office/powerpoint/2010/main" val="22017019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E744338B-07E9-4605-A2CE-54CD8FBCBAC0}" type="slidenum">
              <a:rPr lang="fr-FR" smtClean="0"/>
              <a:pPr>
                <a:defRPr/>
              </a:pPr>
              <a:t>2</a:t>
            </a:fld>
            <a:endParaRPr lang="fr-FR"/>
          </a:p>
        </p:txBody>
      </p:sp>
    </p:spTree>
    <p:extLst>
      <p:ext uri="{BB962C8B-B14F-4D97-AF65-F5344CB8AC3E}">
        <p14:creationId xmlns:p14="http://schemas.microsoft.com/office/powerpoint/2010/main" val="22017019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E744338B-07E9-4605-A2CE-54CD8FBCBAC0}" type="slidenum">
              <a:rPr lang="fr-FR" smtClean="0"/>
              <a:pPr>
                <a:defRPr/>
              </a:pPr>
              <a:t>3</a:t>
            </a:fld>
            <a:endParaRPr lang="fr-FR"/>
          </a:p>
        </p:txBody>
      </p:sp>
    </p:spTree>
    <p:extLst>
      <p:ext uri="{BB962C8B-B14F-4D97-AF65-F5344CB8AC3E}">
        <p14:creationId xmlns:p14="http://schemas.microsoft.com/office/powerpoint/2010/main" val="22017019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Espace réservé de l'image des diapositives 1"/>
          <p:cNvSpPr>
            <a:spLocks noGrp="1" noRot="1" noChangeAspect="1"/>
          </p:cNvSpPr>
          <p:nvPr>
            <p:ph type="sldImg"/>
          </p:nvPr>
        </p:nvSpPr>
        <p:spPr bwMode="auto">
          <a:noFill/>
          <a:ln>
            <a:solidFill>
              <a:srgbClr val="000000"/>
            </a:solidFill>
            <a:miter lim="800000"/>
            <a:headEnd/>
            <a:tailEnd/>
          </a:ln>
        </p:spPr>
      </p:sp>
      <p:sp>
        <p:nvSpPr>
          <p:cNvPr id="24578" name="Espace réservé des notes 2"/>
          <p:cNvSpPr>
            <a:spLocks noGrp="1"/>
          </p:cNvSpPr>
          <p:nvPr>
            <p:ph type="body" idx="1"/>
          </p:nvPr>
        </p:nvSpPr>
        <p:spPr bwMode="auto">
          <a:noFill/>
        </p:spPr>
        <p:txBody>
          <a:bodyPr wrap="square" numCol="1" anchor="t" anchorCtr="0" compatLnSpc="1">
            <a:prstTxWarp prst="textNoShape">
              <a:avLst/>
            </a:prstTxWarp>
          </a:bodyPr>
          <a:lstStyle/>
          <a:p>
            <a:pPr marL="1200150" lvl="2" indent="-285750">
              <a:lnSpc>
                <a:spcPct val="150000"/>
              </a:lnSpc>
              <a:buFont typeface="Arial" charset="0"/>
              <a:buChar char="•"/>
            </a:pPr>
            <a:endParaRPr lang="fr-FR" altLang="fr-FR" sz="1200" dirty="0">
              <a:latin typeface="Century Gothic" pitchFamily="34" charset="0"/>
            </a:endParaRPr>
          </a:p>
          <a:p>
            <a:pPr eaLnBrk="1" hangingPunct="1">
              <a:spcBef>
                <a:spcPct val="0"/>
              </a:spcBef>
            </a:pPr>
            <a:endParaRPr lang="fr-FR" dirty="0"/>
          </a:p>
        </p:txBody>
      </p:sp>
      <p:sp>
        <p:nvSpPr>
          <p:cNvPr id="24579" name="Espace réservé du numéro de diapositiv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E550F2E7-FD00-4DAA-88DC-AC5788BC6F0E}" type="slidenum">
              <a:rPr lang="fr-FR">
                <a:cs typeface="Arial" charset="0"/>
              </a:rPr>
              <a:pPr fontAlgn="base">
                <a:spcBef>
                  <a:spcPct val="0"/>
                </a:spcBef>
                <a:spcAft>
                  <a:spcPct val="0"/>
                </a:spcAft>
                <a:defRPr/>
              </a:pPr>
              <a:t>4</a:t>
            </a:fld>
            <a:endParaRPr lang="fr-FR">
              <a:cs typeface="Arial" charset="0"/>
            </a:endParaRPr>
          </a:p>
        </p:txBody>
      </p:sp>
    </p:spTree>
    <p:extLst>
      <p:ext uri="{BB962C8B-B14F-4D97-AF65-F5344CB8AC3E}">
        <p14:creationId xmlns:p14="http://schemas.microsoft.com/office/powerpoint/2010/main" val="18774903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Espace réservé de l'image des diapositives 1"/>
          <p:cNvSpPr>
            <a:spLocks noGrp="1" noRot="1" noChangeAspect="1"/>
          </p:cNvSpPr>
          <p:nvPr>
            <p:ph type="sldImg"/>
          </p:nvPr>
        </p:nvSpPr>
        <p:spPr bwMode="auto">
          <a:noFill/>
          <a:ln>
            <a:solidFill>
              <a:srgbClr val="000000"/>
            </a:solidFill>
            <a:miter lim="800000"/>
            <a:headEnd/>
            <a:tailEnd/>
          </a:ln>
        </p:spPr>
      </p:sp>
      <p:sp>
        <p:nvSpPr>
          <p:cNvPr id="24578" name="Espace réservé des not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fr-FR" dirty="0"/>
          </a:p>
        </p:txBody>
      </p:sp>
      <p:sp>
        <p:nvSpPr>
          <p:cNvPr id="24579" name="Espace réservé du numéro de diapositiv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E550F2E7-FD00-4DAA-88DC-AC5788BC6F0E}" type="slidenum">
              <a:rPr lang="fr-FR">
                <a:cs typeface="Arial" charset="0"/>
              </a:rPr>
              <a:pPr fontAlgn="base">
                <a:spcBef>
                  <a:spcPct val="0"/>
                </a:spcBef>
                <a:spcAft>
                  <a:spcPct val="0"/>
                </a:spcAft>
                <a:defRPr/>
              </a:pPr>
              <a:t>5</a:t>
            </a:fld>
            <a:endParaRPr lang="fr-FR">
              <a:cs typeface="Arial" charset="0"/>
            </a:endParaRPr>
          </a:p>
        </p:txBody>
      </p:sp>
    </p:spTree>
    <p:extLst>
      <p:ext uri="{BB962C8B-B14F-4D97-AF65-F5344CB8AC3E}">
        <p14:creationId xmlns:p14="http://schemas.microsoft.com/office/powerpoint/2010/main" val="17759025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E744338B-07E9-4605-A2CE-54CD8FBCBAC0}" type="slidenum">
              <a:rPr lang="fr-FR" smtClean="0"/>
              <a:pPr>
                <a:defRPr/>
              </a:pPr>
              <a:t>6</a:t>
            </a:fld>
            <a:endParaRPr lang="fr-FR"/>
          </a:p>
        </p:txBody>
      </p:sp>
    </p:spTree>
    <p:extLst>
      <p:ext uri="{BB962C8B-B14F-4D97-AF65-F5344CB8AC3E}">
        <p14:creationId xmlns:p14="http://schemas.microsoft.com/office/powerpoint/2010/main" val="22017019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6528633B-A4EF-4264-A955-68162365F89D}" type="slidenum">
              <a:rPr lang="fr-FR" smtClean="0"/>
              <a:t>7</a:t>
            </a:fld>
            <a:endParaRPr lang="fr-FR"/>
          </a:p>
        </p:txBody>
      </p:sp>
    </p:spTree>
    <p:extLst>
      <p:ext uri="{BB962C8B-B14F-4D97-AF65-F5344CB8AC3E}">
        <p14:creationId xmlns:p14="http://schemas.microsoft.com/office/powerpoint/2010/main" val="34188253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6528633B-A4EF-4264-A955-68162365F89D}" type="slidenum">
              <a:rPr lang="fr-FR" smtClean="0"/>
              <a:t>8</a:t>
            </a:fld>
            <a:endParaRPr lang="fr-FR"/>
          </a:p>
        </p:txBody>
      </p:sp>
    </p:spTree>
    <p:extLst>
      <p:ext uri="{BB962C8B-B14F-4D97-AF65-F5344CB8AC3E}">
        <p14:creationId xmlns:p14="http://schemas.microsoft.com/office/powerpoint/2010/main" val="12252762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Espace réservé de l'image des diapositives 1"/>
          <p:cNvSpPr>
            <a:spLocks noGrp="1" noRot="1" noChangeAspect="1"/>
          </p:cNvSpPr>
          <p:nvPr>
            <p:ph type="sldImg"/>
          </p:nvPr>
        </p:nvSpPr>
        <p:spPr bwMode="auto">
          <a:noFill/>
          <a:ln>
            <a:solidFill>
              <a:srgbClr val="000000"/>
            </a:solidFill>
            <a:miter lim="800000"/>
            <a:headEnd/>
            <a:tailEnd/>
          </a:ln>
        </p:spPr>
      </p:sp>
      <p:sp>
        <p:nvSpPr>
          <p:cNvPr id="53250" name="Espace réservé des not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fr-FR"/>
          </a:p>
        </p:txBody>
      </p:sp>
      <p:sp>
        <p:nvSpPr>
          <p:cNvPr id="53251" name="Espace réservé du numéro de diapositiv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1188EBF-1A42-4660-BC6C-23C9A490BC02}" type="slidenum">
              <a:rPr lang="fr-FR">
                <a:cs typeface="Arial" charset="0"/>
              </a:rPr>
              <a:pPr fontAlgn="base">
                <a:spcBef>
                  <a:spcPct val="0"/>
                </a:spcBef>
                <a:spcAft>
                  <a:spcPct val="0"/>
                </a:spcAft>
                <a:defRPr/>
              </a:pPr>
              <a:t>9</a:t>
            </a:fld>
            <a:endParaRPr lang="fr-FR">
              <a:cs typeface="Arial" charset="0"/>
            </a:endParaRPr>
          </a:p>
        </p:txBody>
      </p:sp>
    </p:spTree>
    <p:extLst>
      <p:ext uri="{BB962C8B-B14F-4D97-AF65-F5344CB8AC3E}">
        <p14:creationId xmlns:p14="http://schemas.microsoft.com/office/powerpoint/2010/main" val="40422781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E744338B-07E9-4605-A2CE-54CD8FBCBAC0}" type="slidenum">
              <a:rPr lang="fr-FR" smtClean="0"/>
              <a:pPr>
                <a:defRPr/>
              </a:pPr>
              <a:t>10</a:t>
            </a:fld>
            <a:endParaRPr lang="fr-FR"/>
          </a:p>
        </p:txBody>
      </p:sp>
    </p:spTree>
    <p:extLst>
      <p:ext uri="{BB962C8B-B14F-4D97-AF65-F5344CB8AC3E}">
        <p14:creationId xmlns:p14="http://schemas.microsoft.com/office/powerpoint/2010/main" val="22017019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E744338B-07E9-4605-A2CE-54CD8FBCBAC0}" type="slidenum">
              <a:rPr lang="fr-FR" smtClean="0"/>
              <a:pPr>
                <a:defRPr/>
              </a:pPr>
              <a:t>11</a:t>
            </a:fld>
            <a:endParaRPr lang="fr-FR"/>
          </a:p>
        </p:txBody>
      </p:sp>
    </p:spTree>
    <p:extLst>
      <p:ext uri="{BB962C8B-B14F-4D97-AF65-F5344CB8AC3E}">
        <p14:creationId xmlns:p14="http://schemas.microsoft.com/office/powerpoint/2010/main" val="22017019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E744338B-07E9-4605-A2CE-54CD8FBCBAC0}" type="slidenum">
              <a:rPr lang="fr-FR" smtClean="0"/>
              <a:pPr>
                <a:defRPr/>
              </a:pPr>
              <a:t>12</a:t>
            </a:fld>
            <a:endParaRPr lang="fr-FR"/>
          </a:p>
        </p:txBody>
      </p:sp>
    </p:spTree>
    <p:extLst>
      <p:ext uri="{BB962C8B-B14F-4D97-AF65-F5344CB8AC3E}">
        <p14:creationId xmlns:p14="http://schemas.microsoft.com/office/powerpoint/2010/main" val="22017019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E744338B-07E9-4605-A2CE-54CD8FBCBAC0}" type="slidenum">
              <a:rPr lang="fr-FR" smtClean="0"/>
              <a:pPr>
                <a:defRPr/>
              </a:pPr>
              <a:t>13</a:t>
            </a:fld>
            <a:endParaRPr lang="fr-FR"/>
          </a:p>
        </p:txBody>
      </p:sp>
    </p:spTree>
    <p:extLst>
      <p:ext uri="{BB962C8B-B14F-4D97-AF65-F5344CB8AC3E}">
        <p14:creationId xmlns:p14="http://schemas.microsoft.com/office/powerpoint/2010/main" val="22017019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E744338B-07E9-4605-A2CE-54CD8FBCBAC0}" type="slidenum">
              <a:rPr lang="fr-FR" smtClean="0"/>
              <a:pPr>
                <a:defRPr/>
              </a:pPr>
              <a:t>14</a:t>
            </a:fld>
            <a:endParaRPr lang="fr-FR"/>
          </a:p>
        </p:txBody>
      </p:sp>
    </p:spTree>
    <p:extLst>
      <p:ext uri="{BB962C8B-B14F-4D97-AF65-F5344CB8AC3E}">
        <p14:creationId xmlns:p14="http://schemas.microsoft.com/office/powerpoint/2010/main" val="22017019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p:cNvSpPr>
            <a:spLocks noGrp="1"/>
          </p:cNvSpPr>
          <p:nvPr>
            <p:ph type="dt" sz="half" idx="10"/>
          </p:nvPr>
        </p:nvSpPr>
        <p:spPr/>
        <p:txBody>
          <a:bodyPr/>
          <a:lstStyle>
            <a:lvl1pPr>
              <a:defRPr/>
            </a:lvl1pPr>
          </a:lstStyle>
          <a:p>
            <a:pPr>
              <a:defRPr/>
            </a:pPr>
            <a:fld id="{65FF7BF7-C82F-4BF8-8B99-C3D8677DA388}" type="datetimeFigureOut">
              <a:rPr lang="fr-FR"/>
              <a:pPr>
                <a:defRPr/>
              </a:pPr>
              <a:t>10/04/2025</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9A8DAB60-444C-476B-A4D8-D673E43ABD41}" type="slidenum">
              <a:rPr lang="fr-FR"/>
              <a:pPr>
                <a:defRPr/>
              </a:pPr>
              <a:t>‹#›</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idx="1"/>
          </p:nvPr>
        </p:nvSpPr>
        <p:spPr/>
        <p:txBody>
          <a:bodyPr/>
          <a:lstStyle/>
          <a:p>
            <a:r>
              <a:rPr lang="fr-FR"/>
              <a:t>Modifier les styles du texte du masque
Deuxième niveau
Troisième niveau
Quatrième niveau
Cinquième niveau</a:t>
            </a:r>
          </a:p>
        </p:txBody>
      </p:sp>
      <p:sp>
        <p:nvSpPr>
          <p:cNvPr id="4" name="Espace réservé de la date 3"/>
          <p:cNvSpPr>
            <a:spLocks noGrp="1"/>
          </p:cNvSpPr>
          <p:nvPr>
            <p:ph type="dt" sz="half" idx="10"/>
          </p:nvPr>
        </p:nvSpPr>
        <p:spPr/>
        <p:txBody>
          <a:bodyPr/>
          <a:lstStyle>
            <a:lvl1pPr>
              <a:defRPr/>
            </a:lvl1pPr>
          </a:lstStyle>
          <a:p>
            <a:pPr>
              <a:defRPr/>
            </a:pPr>
            <a:fld id="{9AD86294-C7E3-408C-9AEB-806967F55BF6}" type="datetimeFigureOut">
              <a:rPr lang="fr-FR"/>
              <a:pPr>
                <a:defRPr/>
              </a:pPr>
              <a:t>10/04/2025</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3B95B4D1-0AA6-4119-893D-E1D0CAA03697}" type="slidenum">
              <a:rPr lang="fr-FR"/>
              <a:pPr>
                <a:defRPr/>
              </a:pPr>
              <a:t>‹#›</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r>
              <a:rPr lang="fr-FR"/>
              <a:t>Modifier les styles du texte du masque
Deuxième niveau
Troisième niveau
Quatrième niveau
Cinquième niveau</a:t>
            </a:r>
          </a:p>
        </p:txBody>
      </p:sp>
      <p:sp>
        <p:nvSpPr>
          <p:cNvPr id="4" name="Espace réservé de la date 3"/>
          <p:cNvSpPr>
            <a:spLocks noGrp="1"/>
          </p:cNvSpPr>
          <p:nvPr>
            <p:ph type="dt" sz="half" idx="10"/>
          </p:nvPr>
        </p:nvSpPr>
        <p:spPr/>
        <p:txBody>
          <a:bodyPr/>
          <a:lstStyle>
            <a:lvl1pPr>
              <a:defRPr/>
            </a:lvl1pPr>
          </a:lstStyle>
          <a:p>
            <a:pPr>
              <a:defRPr/>
            </a:pPr>
            <a:fld id="{7BC54DF6-0B1A-4F4F-8111-F945EED23C37}" type="datetimeFigureOut">
              <a:rPr lang="fr-FR"/>
              <a:pPr>
                <a:defRPr/>
              </a:pPr>
              <a:t>10/04/2025</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F7A49E78-9FD7-4E71-A51C-D2B505B65C72}" type="slidenum">
              <a:rPr lang="fr-FR"/>
              <a:pPr>
                <a:defRPr/>
              </a:pPr>
              <a:t>‹#›</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sz="half" idx="1"/>
          </p:nvPr>
        </p:nvSpPr>
        <p:spPr>
          <a:xfrm>
            <a:off x="838200" y="1825625"/>
            <a:ext cx="5181600" cy="4351338"/>
          </a:xfrm>
        </p:spPr>
        <p:txBody>
          <a:bodyPr/>
          <a:lstStyle/>
          <a:p>
            <a:r>
              <a:rPr lang="fr-FR"/>
              <a:t>Modifier les styles du texte du masque
Deuxième niveau
Troisième niveau
Quatrième niveau
Cinquième niveau</a:t>
            </a:r>
          </a:p>
        </p:txBody>
      </p:sp>
      <p:sp>
        <p:nvSpPr>
          <p:cNvPr id="4" name="Espace réservé du contenu 3"/>
          <p:cNvSpPr>
            <a:spLocks noGrp="1"/>
          </p:cNvSpPr>
          <p:nvPr>
            <p:ph sz="half" idx="2"/>
          </p:nvPr>
        </p:nvSpPr>
        <p:spPr>
          <a:xfrm>
            <a:off x="6172200" y="1825625"/>
            <a:ext cx="5181600" cy="4351338"/>
          </a:xfrm>
        </p:spPr>
        <p:txBody>
          <a:bodyPr/>
          <a:lstStyle/>
          <a:p>
            <a:r>
              <a:rPr lang="fr-FR"/>
              <a:t>Modifier les styles du texte du masque
Deuxième niveau
Troisième niveau
Quatrième niveau
Cinquième niveau</a:t>
            </a:r>
          </a:p>
        </p:txBody>
      </p:sp>
      <p:sp>
        <p:nvSpPr>
          <p:cNvPr id="5" name="Espace réservé de la date 3"/>
          <p:cNvSpPr>
            <a:spLocks noGrp="1"/>
          </p:cNvSpPr>
          <p:nvPr>
            <p:ph type="dt" sz="half" idx="10"/>
          </p:nvPr>
        </p:nvSpPr>
        <p:spPr/>
        <p:txBody>
          <a:bodyPr/>
          <a:lstStyle>
            <a:lvl1pPr>
              <a:defRPr/>
            </a:lvl1pPr>
          </a:lstStyle>
          <a:p>
            <a:pPr>
              <a:defRPr/>
            </a:pPr>
            <a:fld id="{18FB9B64-59BD-4CFE-A879-165C221E2FFB}" type="datetimeFigureOut">
              <a:rPr lang="fr-FR"/>
              <a:pPr>
                <a:defRPr/>
              </a:pPr>
              <a:t>10/04/2025</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6E4499E3-8D06-46B3-9D5E-120A056820D6}" type="slidenum">
              <a:rPr lang="fr-FR"/>
              <a:pPr>
                <a:defRPr/>
              </a:pPr>
              <a:t>‹#›</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r>
              <a:rPr lang="fr-FR"/>
              <a:t>Modifier les styles du texte du masque
Deuxième niveau
Troisième niveau
Quatrième niveau
Cinquième niveau</a:t>
            </a:r>
          </a:p>
        </p:txBody>
      </p:sp>
      <p:sp>
        <p:nvSpPr>
          <p:cNvPr id="4" name="Espace réservé du contenu 3"/>
          <p:cNvSpPr>
            <a:spLocks noGrp="1"/>
          </p:cNvSpPr>
          <p:nvPr>
            <p:ph sz="half" idx="2"/>
          </p:nvPr>
        </p:nvSpPr>
        <p:spPr>
          <a:xfrm>
            <a:off x="839788" y="2505075"/>
            <a:ext cx="5157787" cy="3684588"/>
          </a:xfrm>
        </p:spPr>
        <p:txBody>
          <a:bodyPr/>
          <a:lstStyle/>
          <a:p>
            <a:r>
              <a:rPr lang="fr-FR"/>
              <a:t>Modifier les styles du texte du masque
Deuxième niveau
Troisième niveau
Quatrième niveau
Cinquième niveau</a:t>
            </a: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r>
              <a:rPr lang="fr-FR"/>
              <a:t>Modifier les styles du texte du masque
Deuxième niveau
Troisième niveau
Quatrième niveau
Cinquième niveau</a:t>
            </a:r>
          </a:p>
        </p:txBody>
      </p:sp>
      <p:sp>
        <p:nvSpPr>
          <p:cNvPr id="6" name="Espace réservé du contenu 5"/>
          <p:cNvSpPr>
            <a:spLocks noGrp="1"/>
          </p:cNvSpPr>
          <p:nvPr>
            <p:ph sz="quarter" idx="4"/>
          </p:nvPr>
        </p:nvSpPr>
        <p:spPr>
          <a:xfrm>
            <a:off x="6172200" y="2505075"/>
            <a:ext cx="5183188" cy="3684588"/>
          </a:xfrm>
        </p:spPr>
        <p:txBody>
          <a:bodyPr/>
          <a:lstStyle/>
          <a:p>
            <a:r>
              <a:rPr lang="fr-FR"/>
              <a:t>Modifier les styles du texte du masque
Deuxième niveau
Troisième niveau
Quatrième niveau
Cinquième niveau</a:t>
            </a:r>
          </a:p>
        </p:txBody>
      </p:sp>
      <p:sp>
        <p:nvSpPr>
          <p:cNvPr id="7" name="Espace réservé de la date 3"/>
          <p:cNvSpPr>
            <a:spLocks noGrp="1"/>
          </p:cNvSpPr>
          <p:nvPr>
            <p:ph type="dt" sz="half" idx="10"/>
          </p:nvPr>
        </p:nvSpPr>
        <p:spPr/>
        <p:txBody>
          <a:bodyPr/>
          <a:lstStyle>
            <a:lvl1pPr>
              <a:defRPr/>
            </a:lvl1pPr>
          </a:lstStyle>
          <a:p>
            <a:pPr>
              <a:defRPr/>
            </a:pPr>
            <a:fld id="{55AC9364-D16B-4C43-B680-31714571A97F}" type="datetimeFigureOut">
              <a:rPr lang="fr-FR"/>
              <a:pPr>
                <a:defRPr/>
              </a:pPr>
              <a:t>10/04/2025</a:t>
            </a:fld>
            <a:endParaRPr lang="fr-FR"/>
          </a:p>
        </p:txBody>
      </p:sp>
      <p:sp>
        <p:nvSpPr>
          <p:cNvPr id="8" name="Espace réservé du pied de page 4"/>
          <p:cNvSpPr>
            <a:spLocks noGrp="1"/>
          </p:cNvSpPr>
          <p:nvPr>
            <p:ph type="ftr" sz="quarter" idx="11"/>
          </p:nvPr>
        </p:nvSpPr>
        <p:spPr/>
        <p:txBody>
          <a:bodyPr/>
          <a:lstStyle>
            <a:lvl1pPr>
              <a:defRPr/>
            </a:lvl1pPr>
          </a:lstStyle>
          <a:p>
            <a:pPr>
              <a:defRPr/>
            </a:pPr>
            <a:endParaRPr lang="fr-FR"/>
          </a:p>
        </p:txBody>
      </p:sp>
      <p:sp>
        <p:nvSpPr>
          <p:cNvPr id="9" name="Espace réservé du numéro de diapositive 5"/>
          <p:cNvSpPr>
            <a:spLocks noGrp="1"/>
          </p:cNvSpPr>
          <p:nvPr>
            <p:ph type="sldNum" sz="quarter" idx="12"/>
          </p:nvPr>
        </p:nvSpPr>
        <p:spPr/>
        <p:txBody>
          <a:bodyPr/>
          <a:lstStyle>
            <a:lvl1pPr>
              <a:defRPr/>
            </a:lvl1pPr>
          </a:lstStyle>
          <a:p>
            <a:pPr>
              <a:defRPr/>
            </a:pPr>
            <a:fld id="{521D1446-2A8E-4439-BEDC-263980CB2C15}" type="slidenum">
              <a:rPr lang="fr-FR"/>
              <a:pPr>
                <a:defRPr/>
              </a:pPr>
              <a:t>‹#›</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e la date 3"/>
          <p:cNvSpPr>
            <a:spLocks noGrp="1"/>
          </p:cNvSpPr>
          <p:nvPr>
            <p:ph type="dt" sz="half" idx="10"/>
          </p:nvPr>
        </p:nvSpPr>
        <p:spPr/>
        <p:txBody>
          <a:bodyPr/>
          <a:lstStyle>
            <a:lvl1pPr>
              <a:defRPr/>
            </a:lvl1pPr>
          </a:lstStyle>
          <a:p>
            <a:pPr>
              <a:defRPr/>
            </a:pPr>
            <a:fld id="{D4272B12-8D56-4A41-A44B-19BE526F69D2}" type="datetimeFigureOut">
              <a:rPr lang="fr-FR"/>
              <a:pPr>
                <a:defRPr/>
              </a:pPr>
              <a:t>10/04/2025</a:t>
            </a:fld>
            <a:endParaRPr lang="fr-FR"/>
          </a:p>
        </p:txBody>
      </p:sp>
      <p:sp>
        <p:nvSpPr>
          <p:cNvPr id="4" name="Espace réservé du pied de page 4"/>
          <p:cNvSpPr>
            <a:spLocks noGrp="1"/>
          </p:cNvSpPr>
          <p:nvPr>
            <p:ph type="ftr" sz="quarter" idx="11"/>
          </p:nvPr>
        </p:nvSpPr>
        <p:spPr/>
        <p:txBody>
          <a:bodyPr/>
          <a:lstStyle>
            <a:lvl1pPr>
              <a:defRPr/>
            </a:lvl1pPr>
          </a:lstStyle>
          <a:p>
            <a:pPr>
              <a:defRPr/>
            </a:pPr>
            <a:endParaRPr lang="fr-FR"/>
          </a:p>
        </p:txBody>
      </p:sp>
      <p:sp>
        <p:nvSpPr>
          <p:cNvPr id="5" name="Espace réservé du numéro de diapositive 5"/>
          <p:cNvSpPr>
            <a:spLocks noGrp="1"/>
          </p:cNvSpPr>
          <p:nvPr>
            <p:ph type="sldNum" sz="quarter" idx="12"/>
          </p:nvPr>
        </p:nvSpPr>
        <p:spPr/>
        <p:txBody>
          <a:bodyPr/>
          <a:lstStyle>
            <a:lvl1pPr>
              <a:defRPr/>
            </a:lvl1pPr>
          </a:lstStyle>
          <a:p>
            <a:pPr>
              <a:defRPr/>
            </a:pPr>
            <a:fld id="{9EEE2605-7176-450E-BD36-7022D8468136}" type="slidenum">
              <a:rPr lang="fr-FR"/>
              <a:pPr>
                <a:defRPr/>
              </a:pPr>
              <a:t>‹#›</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a:defRPr/>
            </a:lvl1pPr>
          </a:lstStyle>
          <a:p>
            <a:pPr>
              <a:defRPr/>
            </a:pPr>
            <a:fld id="{B5B8262D-E0B7-445F-BAA8-A37B997400D5}" type="datetimeFigureOut">
              <a:rPr lang="fr-FR"/>
              <a:pPr>
                <a:defRPr/>
              </a:pPr>
              <a:t>10/04/2025</a:t>
            </a:fld>
            <a:endParaRPr lang="fr-FR"/>
          </a:p>
        </p:txBody>
      </p:sp>
      <p:sp>
        <p:nvSpPr>
          <p:cNvPr id="3" name="Espace réservé du pied de page 4"/>
          <p:cNvSpPr>
            <a:spLocks noGrp="1"/>
          </p:cNvSpPr>
          <p:nvPr>
            <p:ph type="ftr" sz="quarter" idx="11"/>
          </p:nvPr>
        </p:nvSpPr>
        <p:spPr/>
        <p:txBody>
          <a:bodyPr/>
          <a:lstStyle>
            <a:lvl1pPr>
              <a:defRPr/>
            </a:lvl1pPr>
          </a:lstStyle>
          <a:p>
            <a:pPr>
              <a:defRPr/>
            </a:pPr>
            <a:endParaRPr lang="fr-FR"/>
          </a:p>
        </p:txBody>
      </p:sp>
      <p:sp>
        <p:nvSpPr>
          <p:cNvPr id="4" name="Espace réservé du numéro de diapositive 5"/>
          <p:cNvSpPr>
            <a:spLocks noGrp="1"/>
          </p:cNvSpPr>
          <p:nvPr>
            <p:ph type="sldNum" sz="quarter" idx="12"/>
          </p:nvPr>
        </p:nvSpPr>
        <p:spPr/>
        <p:txBody>
          <a:bodyPr/>
          <a:lstStyle>
            <a:lvl1pPr>
              <a:defRPr/>
            </a:lvl1pPr>
          </a:lstStyle>
          <a:p>
            <a:pPr>
              <a:defRPr/>
            </a:pPr>
            <a:fld id="{13DC0208-AFCD-48BF-ADCC-D5BB0F84807E}" type="slidenum">
              <a:rPr lang="fr-FR"/>
              <a:pPr>
                <a:defRPr/>
              </a:pPr>
              <a:t>‹#›</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r>
              <a:rPr lang="fr-FR"/>
              <a:t>Modifier les styles du texte du masque
Deuxième niveau
Troisième niveau
Quatrième niveau
Cinquième niveau</a:t>
            </a: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r>
              <a:rPr lang="fr-FR"/>
              <a:t>Modifier les styles du texte du masque
Deuxième niveau
Troisième niveau
Quatrième niveau
Cinquième niveau</a:t>
            </a:r>
          </a:p>
        </p:txBody>
      </p:sp>
      <p:sp>
        <p:nvSpPr>
          <p:cNvPr id="5" name="Espace réservé de la date 3"/>
          <p:cNvSpPr>
            <a:spLocks noGrp="1"/>
          </p:cNvSpPr>
          <p:nvPr>
            <p:ph type="dt" sz="half" idx="10"/>
          </p:nvPr>
        </p:nvSpPr>
        <p:spPr/>
        <p:txBody>
          <a:bodyPr/>
          <a:lstStyle>
            <a:lvl1pPr>
              <a:defRPr/>
            </a:lvl1pPr>
          </a:lstStyle>
          <a:p>
            <a:pPr>
              <a:defRPr/>
            </a:pPr>
            <a:fld id="{913F4FE4-8519-410F-BC04-EF739E14E435}" type="datetimeFigureOut">
              <a:rPr lang="fr-FR"/>
              <a:pPr>
                <a:defRPr/>
              </a:pPr>
              <a:t>10/04/2025</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2F96A485-FFCE-4162-899F-D04840C05FBC}" type="slidenum">
              <a:rPr lang="fr-FR"/>
              <a:pPr>
                <a:defRPr/>
              </a:pPr>
              <a:t>‹#›</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r>
              <a:rPr lang="fr-FR"/>
              <a:t>Modifier les styles du texte du masque
Deuxième niveau
Troisième niveau
Quatrième niveau
Cinquième niveau</a:t>
            </a:r>
          </a:p>
        </p:txBody>
      </p:sp>
      <p:sp>
        <p:nvSpPr>
          <p:cNvPr id="5" name="Espace réservé de la date 3"/>
          <p:cNvSpPr>
            <a:spLocks noGrp="1"/>
          </p:cNvSpPr>
          <p:nvPr>
            <p:ph type="dt" sz="half" idx="10"/>
          </p:nvPr>
        </p:nvSpPr>
        <p:spPr/>
        <p:txBody>
          <a:bodyPr/>
          <a:lstStyle>
            <a:lvl1pPr>
              <a:defRPr/>
            </a:lvl1pPr>
          </a:lstStyle>
          <a:p>
            <a:pPr>
              <a:defRPr/>
            </a:pPr>
            <a:fld id="{023433B3-B994-4475-A3BB-1897A1D001F1}" type="datetimeFigureOut">
              <a:rPr lang="fr-FR"/>
              <a:pPr>
                <a:defRPr/>
              </a:pPr>
              <a:t>10/04/2025</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26FFA112-3379-45E9-962B-B955D3F80B88}" type="slidenum">
              <a:rPr lang="fr-FR"/>
              <a:pPr>
                <a:defRPr/>
              </a:pPr>
              <a:t>‹#›</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texte vertical 2"/>
          <p:cNvSpPr>
            <a:spLocks noGrp="1"/>
          </p:cNvSpPr>
          <p:nvPr>
            <p:ph type="body" orient="vert" idx="1"/>
          </p:nvPr>
        </p:nvSpPr>
        <p:spPr/>
        <p:txBody>
          <a:bodyPr vert="eaVert"/>
          <a:lstStyle/>
          <a:p>
            <a:r>
              <a:rPr lang="fr-FR"/>
              <a:t>Modifier les styles du texte du masque
Deuxième niveau
Troisième niveau
Quatrième niveau
Cinquième niveau</a:t>
            </a:r>
          </a:p>
        </p:txBody>
      </p:sp>
      <p:sp>
        <p:nvSpPr>
          <p:cNvPr id="4" name="Espace réservé de la date 3"/>
          <p:cNvSpPr>
            <a:spLocks noGrp="1"/>
          </p:cNvSpPr>
          <p:nvPr>
            <p:ph type="dt" sz="half" idx="10"/>
          </p:nvPr>
        </p:nvSpPr>
        <p:spPr/>
        <p:txBody>
          <a:bodyPr/>
          <a:lstStyle>
            <a:lvl1pPr>
              <a:defRPr/>
            </a:lvl1pPr>
          </a:lstStyle>
          <a:p>
            <a:pPr>
              <a:defRPr/>
            </a:pPr>
            <a:fld id="{BF018958-125F-450A-9670-E9955832B927}" type="datetimeFigureOut">
              <a:rPr lang="fr-FR"/>
              <a:pPr>
                <a:defRPr/>
              </a:pPr>
              <a:t>10/04/2025</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C399C23B-8F80-44C1-8FE6-CF7DFC72ECBE}" type="slidenum">
              <a:rPr lang="fr-FR"/>
              <a:pPr>
                <a:defRPr/>
              </a:pPr>
              <a:t>‹#›</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p:cNvSpPr>
            <a:spLocks noGrp="1"/>
          </p:cNvSpPr>
          <p:nvPr>
            <p:ph type="body" orient="vert" idx="1"/>
          </p:nvPr>
        </p:nvSpPr>
        <p:spPr>
          <a:xfrm>
            <a:off x="838200" y="365125"/>
            <a:ext cx="7734300" cy="5811838"/>
          </a:xfrm>
        </p:spPr>
        <p:txBody>
          <a:bodyPr vert="eaVert"/>
          <a:lstStyle/>
          <a:p>
            <a:r>
              <a:rPr lang="fr-FR"/>
              <a:t>Modifier les styles du texte du masque
Deuxième niveau
Troisième niveau
Quatrième niveau
Cinquième niveau</a:t>
            </a:r>
          </a:p>
        </p:txBody>
      </p:sp>
      <p:sp>
        <p:nvSpPr>
          <p:cNvPr id="4" name="Espace réservé de la date 3"/>
          <p:cNvSpPr>
            <a:spLocks noGrp="1"/>
          </p:cNvSpPr>
          <p:nvPr>
            <p:ph type="dt" sz="half" idx="10"/>
          </p:nvPr>
        </p:nvSpPr>
        <p:spPr/>
        <p:txBody>
          <a:bodyPr/>
          <a:lstStyle>
            <a:lvl1pPr>
              <a:defRPr/>
            </a:lvl1pPr>
          </a:lstStyle>
          <a:p>
            <a:pPr>
              <a:defRPr/>
            </a:pPr>
            <a:fld id="{F119DAC1-6A8E-4402-A10B-3E2AA09D4B23}" type="datetimeFigureOut">
              <a:rPr lang="fr-FR"/>
              <a:pPr>
                <a:defRPr/>
              </a:pPr>
              <a:t>10/04/2025</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31C0FA99-4267-4E43-9E5E-2C6F0DA0864E}" type="slidenum">
              <a:rPr lang="fr-FR"/>
              <a:pPr>
                <a:defRPr/>
              </a:pPr>
              <a:t>‹#›</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ce réservé du titre 1"/>
          <p:cNvSpPr>
            <a:spLocks noGrp="1"/>
          </p:cNvSpPr>
          <p:nvPr>
            <p:ph type="title"/>
          </p:nvPr>
        </p:nvSpPr>
        <p:spPr bwMode="auto">
          <a:xfrm>
            <a:off x="838200" y="365125"/>
            <a:ext cx="10515600"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fr-FR"/>
              <a:t>Modifiez le style du titre</a:t>
            </a:r>
          </a:p>
        </p:txBody>
      </p:sp>
      <p:sp>
        <p:nvSpPr>
          <p:cNvPr id="1027" name="Espace réservé du texte 2"/>
          <p:cNvSpPr>
            <a:spLocks noGrp="1"/>
          </p:cNvSpPr>
          <p:nvPr>
            <p:ph type="body" idx="1"/>
          </p:nvPr>
        </p:nvSpPr>
        <p:spPr bwMode="auto">
          <a:xfrm>
            <a:off x="838200" y="1825625"/>
            <a:ext cx="10515600" cy="4351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fr-FR"/>
              <a:t>Modifier les styles du texte du masque
Deuxième niveau
Troisième niveau
Quatrième niveau
Cinquième niveau</a:t>
            </a: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2574D10D-72DA-4DC1-A45D-3DEC2BD1D12D}" type="datetimeFigureOut">
              <a:rPr lang="fr-FR"/>
              <a:pPr>
                <a:defRPr/>
              </a:pPr>
              <a:t>10/04/2025</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4B401604-C81E-4033-8F8F-850C839B1B73}" type="slidenum">
              <a:rPr lang="fr-FR"/>
              <a:pPr>
                <a:defRPr/>
              </a:pPr>
              <a:t>‹#›</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itchFamily="34" charset="0"/>
        </a:defRPr>
      </a:lvl2pPr>
      <a:lvl3pPr algn="l" rtl="0" eaLnBrk="0" fontAlgn="base" hangingPunct="0">
        <a:lnSpc>
          <a:spcPct val="90000"/>
        </a:lnSpc>
        <a:spcBef>
          <a:spcPct val="0"/>
        </a:spcBef>
        <a:spcAft>
          <a:spcPct val="0"/>
        </a:spcAft>
        <a:defRPr sz="4400">
          <a:solidFill>
            <a:schemeClr val="tx1"/>
          </a:solidFill>
          <a:latin typeface="Calibri Light" pitchFamily="34" charset="0"/>
        </a:defRPr>
      </a:lvl3pPr>
      <a:lvl4pPr algn="l" rtl="0" eaLnBrk="0" fontAlgn="base" hangingPunct="0">
        <a:lnSpc>
          <a:spcPct val="90000"/>
        </a:lnSpc>
        <a:spcBef>
          <a:spcPct val="0"/>
        </a:spcBef>
        <a:spcAft>
          <a:spcPct val="0"/>
        </a:spcAft>
        <a:defRPr sz="4400">
          <a:solidFill>
            <a:schemeClr val="tx1"/>
          </a:solidFill>
          <a:latin typeface="Calibri Light" pitchFamily="34" charset="0"/>
        </a:defRPr>
      </a:lvl4pPr>
      <a:lvl5pPr algn="l" rtl="0" eaLnBrk="0" fontAlgn="base" hangingPunct="0">
        <a:lnSpc>
          <a:spcPct val="90000"/>
        </a:lnSpc>
        <a:spcBef>
          <a:spcPct val="0"/>
        </a:spcBef>
        <a:spcAft>
          <a:spcPct val="0"/>
        </a:spcAft>
        <a:defRPr sz="4400">
          <a:solidFill>
            <a:schemeClr val="tx1"/>
          </a:solidFill>
          <a:latin typeface="Calibri Light" pitchFamily="34" charset="0"/>
        </a:defRPr>
      </a:lvl5pPr>
      <a:lvl6pPr marL="457200" algn="l" rtl="0" fontAlgn="base">
        <a:lnSpc>
          <a:spcPct val="90000"/>
        </a:lnSpc>
        <a:spcBef>
          <a:spcPct val="0"/>
        </a:spcBef>
        <a:spcAft>
          <a:spcPct val="0"/>
        </a:spcAft>
        <a:defRPr sz="4400">
          <a:solidFill>
            <a:schemeClr val="tx1"/>
          </a:solidFill>
          <a:latin typeface="Calibri Light" pitchFamily="34" charset="0"/>
        </a:defRPr>
      </a:lvl6pPr>
      <a:lvl7pPr marL="914400" algn="l" rtl="0" fontAlgn="base">
        <a:lnSpc>
          <a:spcPct val="90000"/>
        </a:lnSpc>
        <a:spcBef>
          <a:spcPct val="0"/>
        </a:spcBef>
        <a:spcAft>
          <a:spcPct val="0"/>
        </a:spcAft>
        <a:defRPr sz="4400">
          <a:solidFill>
            <a:schemeClr val="tx1"/>
          </a:solidFill>
          <a:latin typeface="Calibri Light" pitchFamily="34" charset="0"/>
        </a:defRPr>
      </a:lvl7pPr>
      <a:lvl8pPr marL="1371600" algn="l" rtl="0" fontAlgn="base">
        <a:lnSpc>
          <a:spcPct val="90000"/>
        </a:lnSpc>
        <a:spcBef>
          <a:spcPct val="0"/>
        </a:spcBef>
        <a:spcAft>
          <a:spcPct val="0"/>
        </a:spcAft>
        <a:defRPr sz="4400">
          <a:solidFill>
            <a:schemeClr val="tx1"/>
          </a:solidFill>
          <a:latin typeface="Calibri Light" pitchFamily="34" charset="0"/>
        </a:defRPr>
      </a:lvl8pPr>
      <a:lvl9pPr marL="1828800" algn="l" rtl="0" fontAlgn="base">
        <a:lnSpc>
          <a:spcPct val="90000"/>
        </a:lnSpc>
        <a:spcBef>
          <a:spcPct val="0"/>
        </a:spcBef>
        <a:spcAft>
          <a:spcPct val="0"/>
        </a:spcAft>
        <a:defRPr sz="4400">
          <a:solidFill>
            <a:schemeClr val="tx1"/>
          </a:solidFill>
          <a:latin typeface="Calibri Light" pitchFamily="34" charset="0"/>
        </a:defRPr>
      </a:lvl9pPr>
    </p:titleStyle>
    <p:bodyStyle>
      <a:lvl1pPr marL="228600" indent="-228600" algn="l" rtl="0" eaLnBrk="0" fontAlgn="base" hangingPunct="0">
        <a:lnSpc>
          <a:spcPct val="9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1.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2.png"/><Relationship Id="rId7" Type="http://schemas.openxmlformats.org/officeDocument/2006/relationships/image" Target="../media/image15.jpeg"/><Relationship Id="rId12"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4.jpeg"/><Relationship Id="rId11" Type="http://schemas.openxmlformats.org/officeDocument/2006/relationships/image" Target="../media/image19.png"/><Relationship Id="rId5" Type="http://schemas.openxmlformats.org/officeDocument/2006/relationships/image" Target="../media/image13.png"/><Relationship Id="rId10" Type="http://schemas.openxmlformats.org/officeDocument/2006/relationships/image" Target="../media/image18.png"/><Relationship Id="rId4" Type="http://schemas.openxmlformats.org/officeDocument/2006/relationships/image" Target="../media/image12.jpeg"/><Relationship Id="rId9" Type="http://schemas.openxmlformats.org/officeDocument/2006/relationships/image" Target="../media/image17.jpe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2.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3.emf"/></Relationships>
</file>

<file path=ppt/slides/_rels/slide9.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2.png"/><Relationship Id="rId7" Type="http://schemas.openxmlformats.org/officeDocument/2006/relationships/image" Target="../media/image27.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26.jpeg"/><Relationship Id="rId5" Type="http://schemas.openxmlformats.org/officeDocument/2006/relationships/image" Target="../media/image25.png"/><Relationship Id="rId10" Type="http://schemas.openxmlformats.org/officeDocument/2006/relationships/image" Target="../media/image1.png"/><Relationship Id="rId4" Type="http://schemas.openxmlformats.org/officeDocument/2006/relationships/image" Target="../media/image24.jpeg"/><Relationship Id="rId9" Type="http://schemas.openxmlformats.org/officeDocument/2006/relationships/image" Target="../media/image29.jpe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30.jpeg"/><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image" Target="../media/image2.png"/><Relationship Id="rId7" Type="http://schemas.openxmlformats.org/officeDocument/2006/relationships/image" Target="../media/image31.jpe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hyperlink" Target="https://www.atd-elektronik.cz/ab-chimie.html" TargetMode="External"/><Relationship Id="rId5" Type="http://schemas.openxmlformats.org/officeDocument/2006/relationships/hyperlink" Target="https://www.atd-shop.com/qx901/chemie-pro-elektroniku" TargetMode="External"/><Relationship Id="rId4" Type="http://schemas.openxmlformats.org/officeDocument/2006/relationships/hyperlink" Target="http://www.abchimie.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84352" y="435649"/>
            <a:ext cx="2786987" cy="6549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Obdélník 3"/>
          <p:cNvSpPr/>
          <p:nvPr/>
        </p:nvSpPr>
        <p:spPr>
          <a:xfrm>
            <a:off x="338138" y="1276463"/>
            <a:ext cx="8052943" cy="1477328"/>
          </a:xfrm>
          <a:prstGeom prst="rect">
            <a:avLst/>
          </a:prstGeom>
        </p:spPr>
        <p:txBody>
          <a:bodyPr wrap="square">
            <a:spAutoFit/>
          </a:bodyPr>
          <a:lstStyle/>
          <a:p>
            <a:pPr algn="just"/>
            <a:r>
              <a:rPr lang="en-US" dirty="0" err="1">
                <a:latin typeface="+mn-lt"/>
              </a:rPr>
              <a:t>ABchimie</a:t>
            </a:r>
            <a:r>
              <a:rPr lang="en-US" dirty="0">
                <a:latin typeface="+mn-lt"/>
              </a:rPr>
              <a:t> is a French company with </a:t>
            </a:r>
            <a:r>
              <a:rPr lang="cs-CZ" dirty="0" err="1" smtClean="0">
                <a:latin typeface="+mn-lt"/>
              </a:rPr>
              <a:t>extensive</a:t>
            </a:r>
            <a:r>
              <a:rPr lang="en-US" dirty="0" smtClean="0">
                <a:latin typeface="+mn-lt"/>
              </a:rPr>
              <a:t> </a:t>
            </a:r>
            <a:r>
              <a:rPr lang="en-US" dirty="0">
                <a:latin typeface="+mn-lt"/>
              </a:rPr>
              <a:t>experience providing protection and cleaning solutions for electronic circuits. </a:t>
            </a:r>
            <a:endParaRPr lang="cs-CZ" dirty="0" smtClean="0">
              <a:latin typeface="+mn-lt"/>
            </a:endParaRPr>
          </a:p>
          <a:p>
            <a:pPr algn="just"/>
            <a:endParaRPr lang="cs-CZ" dirty="0">
              <a:latin typeface="+mn-lt"/>
            </a:endParaRPr>
          </a:p>
          <a:p>
            <a:pPr algn="just"/>
            <a:r>
              <a:rPr lang="en-US" dirty="0" smtClean="0">
                <a:latin typeface="+mn-lt"/>
              </a:rPr>
              <a:t>Their </a:t>
            </a:r>
            <a:r>
              <a:rPr lang="en-US" dirty="0">
                <a:latin typeface="+mn-lt"/>
              </a:rPr>
              <a:t>wide product range and focus on innovation, quality, and sustainability make them a trusted partner for global industries.</a:t>
            </a:r>
            <a:endParaRPr lang="cs-CZ" dirty="0">
              <a:latin typeface="+mn-lt"/>
              <a:cs typeface="Calibri" panose="020F0502020204030204" pitchFamily="34" charset="0"/>
            </a:endParaRPr>
          </a:p>
        </p:txBody>
      </p:sp>
      <p:pic>
        <p:nvPicPr>
          <p:cNvPr id="18" name="Image 2" descr="Une image contenant signe&#10;&#10;Description générée automatiquement"/>
          <p:cNvPicPr>
            <a:picLocks noChangeAspect="1"/>
          </p:cNvPicPr>
          <p:nvPr/>
        </p:nvPicPr>
        <p:blipFill>
          <a:blip r:embed="rId4"/>
          <a:srcRect/>
          <a:stretch>
            <a:fillRect/>
          </a:stretch>
        </p:blipFill>
        <p:spPr bwMode="auto">
          <a:xfrm>
            <a:off x="338138" y="5564188"/>
            <a:ext cx="2138362" cy="1268412"/>
          </a:xfrm>
          <a:prstGeom prst="rect">
            <a:avLst/>
          </a:prstGeom>
          <a:noFill/>
          <a:ln w="9525">
            <a:noFill/>
            <a:miter lim="800000"/>
            <a:headEnd/>
            <a:tailEnd/>
          </a:ln>
        </p:spPr>
      </p:pic>
      <p:pic>
        <p:nvPicPr>
          <p:cNvPr id="7"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86153" y="2655040"/>
            <a:ext cx="956352" cy="17400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4" name="Picture 2" descr="https://media.canva.com/v2/files/uri:ifs%3A%2F%2FM%2F8caa2b1f-5951-4342-9e08-ddf19413e086?csig=AAAAAAAAAAAAAAAAAAAAAMJoboVvZ2pRV-AZ9JYpS3PBTc2qQnYnIuAV9qA37Nq3&amp;exp=1744287819&amp;signer=media-rpc&amp;token=AAIAAU0AJDhjYWEyYjFmLTU5NTEtNDM0Mi05ZTA4LWRkZjE5NDEzZTA4NgAAAAABlh-n5PhDM1nkD8VK8DPkeG3JWzxFthATK4CN7qpDlHbOdUEqaw"/>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631173" y="1433824"/>
            <a:ext cx="3086455" cy="1744518"/>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754353" y="2863182"/>
            <a:ext cx="1604230" cy="26920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82250" y="3003976"/>
            <a:ext cx="2927247" cy="23840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9" name="Picture 7"/>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899823" y="3534904"/>
            <a:ext cx="4748981" cy="28042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Rectangle 1"/>
          <p:cNvSpPr/>
          <p:nvPr/>
        </p:nvSpPr>
        <p:spPr>
          <a:xfrm>
            <a:off x="6" y="512297"/>
            <a:ext cx="7037389" cy="460375"/>
          </a:xfrm>
          <a:prstGeom prst="rect">
            <a:avLst/>
          </a:prstGeom>
          <a:solidFill>
            <a:srgbClr val="94C11F"/>
          </a:solidFill>
          <a:ln>
            <a:solidFill>
              <a:srgbClr val="94C11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a:p>
        </p:txBody>
      </p:sp>
      <p:sp>
        <p:nvSpPr>
          <p:cNvPr id="12" name="Obdélník 11"/>
          <p:cNvSpPr/>
          <p:nvPr/>
        </p:nvSpPr>
        <p:spPr>
          <a:xfrm>
            <a:off x="544610" y="552442"/>
            <a:ext cx="4333815" cy="400110"/>
          </a:xfrm>
          <a:prstGeom prst="rect">
            <a:avLst/>
          </a:prstGeom>
        </p:spPr>
        <p:txBody>
          <a:bodyPr wrap="none">
            <a:spAutoFit/>
          </a:bodyPr>
          <a:lstStyle/>
          <a:p>
            <a:r>
              <a:rPr lang="cs-CZ" sz="2000" b="1" dirty="0">
                <a:solidFill>
                  <a:schemeClr val="bg1"/>
                </a:solidFill>
              </a:rPr>
              <a:t>AB CHIMIE </a:t>
            </a:r>
            <a:r>
              <a:rPr lang="cs-CZ" sz="2000" b="1" dirty="0" smtClean="0">
                <a:solidFill>
                  <a:schemeClr val="bg1"/>
                </a:solidFill>
              </a:rPr>
              <a:t>COMPANY OVERVIEW</a:t>
            </a:r>
            <a:endParaRPr lang="cs-CZ" sz="2000" dirty="0">
              <a:solidFill>
                <a:schemeClr val="bg1"/>
              </a:solidFill>
              <a:effectLst/>
            </a:endParaRPr>
          </a:p>
        </p:txBody>
      </p:sp>
    </p:spTree>
    <p:extLst>
      <p:ext uri="{BB962C8B-B14F-4D97-AF65-F5344CB8AC3E}">
        <p14:creationId xmlns:p14="http://schemas.microsoft.com/office/powerpoint/2010/main" val="405829429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84353" y="266497"/>
            <a:ext cx="2786987" cy="6549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8" name="Image 2" descr="Une image contenant signe&#10;&#10;Description générée automatiquement"/>
          <p:cNvPicPr>
            <a:picLocks noChangeAspect="1"/>
          </p:cNvPicPr>
          <p:nvPr/>
        </p:nvPicPr>
        <p:blipFill>
          <a:blip r:embed="rId4"/>
          <a:srcRect/>
          <a:stretch>
            <a:fillRect/>
          </a:stretch>
        </p:blipFill>
        <p:spPr bwMode="auto">
          <a:xfrm>
            <a:off x="338138" y="5668438"/>
            <a:ext cx="1962610" cy="1164161"/>
          </a:xfrm>
          <a:prstGeom prst="rect">
            <a:avLst/>
          </a:prstGeom>
          <a:noFill/>
          <a:ln w="9525">
            <a:noFill/>
            <a:miter lim="800000"/>
            <a:headEnd/>
            <a:tailEnd/>
          </a:ln>
        </p:spPr>
      </p:pic>
      <p:sp>
        <p:nvSpPr>
          <p:cNvPr id="7" name="Obdélník 6"/>
          <p:cNvSpPr/>
          <p:nvPr/>
        </p:nvSpPr>
        <p:spPr>
          <a:xfrm>
            <a:off x="695642" y="885229"/>
            <a:ext cx="2142253" cy="338554"/>
          </a:xfrm>
          <a:prstGeom prst="rect">
            <a:avLst/>
          </a:prstGeom>
        </p:spPr>
        <p:txBody>
          <a:bodyPr wrap="none">
            <a:spAutoFit/>
          </a:bodyPr>
          <a:lstStyle/>
          <a:p>
            <a:pPr marL="285750" indent="-285750">
              <a:buFont typeface="Arial" panose="020B0604020202020204" pitchFamily="34" charset="0"/>
              <a:buChar char="•"/>
            </a:pPr>
            <a:r>
              <a:rPr lang="cs-CZ" sz="1600" b="1" u="sng" dirty="0" err="1" smtClean="0">
                <a:latin typeface="Calibri" panose="020F0502020204030204" pitchFamily="34" charset="0"/>
                <a:cs typeface="Calibri" panose="020F0502020204030204" pitchFamily="34" charset="0"/>
              </a:rPr>
              <a:t>Conformal</a:t>
            </a:r>
            <a:r>
              <a:rPr lang="cs-CZ" sz="1600" b="1" u="sng" dirty="0" smtClean="0">
                <a:latin typeface="Calibri" panose="020F0502020204030204" pitchFamily="34" charset="0"/>
                <a:cs typeface="Calibri" panose="020F0502020204030204" pitchFamily="34" charset="0"/>
              </a:rPr>
              <a:t> </a:t>
            </a:r>
            <a:r>
              <a:rPr lang="cs-CZ" sz="1600" b="1" u="sng" dirty="0" err="1">
                <a:latin typeface="Calibri" panose="020F0502020204030204" pitchFamily="34" charset="0"/>
                <a:cs typeface="Calibri" panose="020F0502020204030204" pitchFamily="34" charset="0"/>
              </a:rPr>
              <a:t>Coatings</a:t>
            </a:r>
            <a:endParaRPr lang="cs-CZ" sz="1600" b="1" u="sng" dirty="0">
              <a:latin typeface="Calibri" panose="020F0502020204030204" pitchFamily="34" charset="0"/>
              <a:cs typeface="Calibri" panose="020F0502020204030204" pitchFamily="34" charset="0"/>
            </a:endParaRPr>
          </a:p>
        </p:txBody>
      </p:sp>
      <p:sp>
        <p:nvSpPr>
          <p:cNvPr id="8" name="Obdélník 7"/>
          <p:cNvSpPr/>
          <p:nvPr/>
        </p:nvSpPr>
        <p:spPr>
          <a:xfrm>
            <a:off x="1042220" y="1237690"/>
            <a:ext cx="10440629" cy="830997"/>
          </a:xfrm>
          <a:prstGeom prst="rect">
            <a:avLst/>
          </a:prstGeom>
        </p:spPr>
        <p:txBody>
          <a:bodyPr wrap="square">
            <a:spAutoFit/>
          </a:bodyPr>
          <a:lstStyle/>
          <a:p>
            <a:r>
              <a:rPr lang="en-US" sz="1600" dirty="0" err="1">
                <a:latin typeface="Calibri" panose="020F0502020204030204" pitchFamily="34" charset="0"/>
                <a:cs typeface="Calibri" panose="020F0502020204030204" pitchFamily="34" charset="0"/>
              </a:rPr>
              <a:t>ABchimie's</a:t>
            </a:r>
            <a:r>
              <a:rPr lang="en-US" sz="1600" dirty="0">
                <a:latin typeface="Calibri" panose="020F0502020204030204" pitchFamily="34" charset="0"/>
                <a:cs typeface="Calibri" panose="020F0502020204030204" pitchFamily="34" charset="0"/>
              </a:rPr>
              <a:t> conformal coatings are specially developed to ensure high protection of printed circuit board assemblies (PCBAs) from environmental factors such as humidity, temperature variations, solvents, and dust. These coatings enhance the reliability and lifespan of electronic devices.</a:t>
            </a:r>
            <a:endParaRPr lang="cs-CZ" sz="1600" dirty="0">
              <a:latin typeface="Calibri" panose="020F0502020204030204" pitchFamily="34" charset="0"/>
              <a:cs typeface="Calibri" panose="020F0502020204030204" pitchFamily="34" charset="0"/>
            </a:endParaRPr>
          </a:p>
        </p:txBody>
      </p:sp>
      <p:sp>
        <p:nvSpPr>
          <p:cNvPr id="9" name="Obdélník 8"/>
          <p:cNvSpPr/>
          <p:nvPr/>
        </p:nvSpPr>
        <p:spPr>
          <a:xfrm>
            <a:off x="657543" y="2076762"/>
            <a:ext cx="3222549" cy="338554"/>
          </a:xfrm>
          <a:prstGeom prst="rect">
            <a:avLst/>
          </a:prstGeom>
        </p:spPr>
        <p:txBody>
          <a:bodyPr wrap="none">
            <a:spAutoFit/>
          </a:bodyPr>
          <a:lstStyle/>
          <a:p>
            <a:pPr marL="285750" indent="-285750">
              <a:buFont typeface="Arial" panose="020B0604020202020204" pitchFamily="34" charset="0"/>
              <a:buChar char="•"/>
            </a:pPr>
            <a:r>
              <a:rPr lang="cs-CZ" sz="1600" b="1" u="sng" dirty="0" err="1" smtClean="0">
                <a:latin typeface="Calibri" panose="020F0502020204030204" pitchFamily="34" charset="0"/>
                <a:cs typeface="Calibri" panose="020F0502020204030204" pitchFamily="34" charset="0"/>
              </a:rPr>
              <a:t>Resins</a:t>
            </a:r>
            <a:r>
              <a:rPr lang="cs-CZ" sz="1600" b="1" u="sng" dirty="0" smtClean="0">
                <a:latin typeface="Calibri" panose="020F0502020204030204" pitchFamily="34" charset="0"/>
                <a:cs typeface="Calibri" panose="020F0502020204030204" pitchFamily="34" charset="0"/>
              </a:rPr>
              <a:t> humidity / UV LED </a:t>
            </a:r>
            <a:r>
              <a:rPr lang="cs-CZ" sz="1600" b="1" u="sng" dirty="0" err="1" smtClean="0">
                <a:latin typeface="Calibri" panose="020F0502020204030204" pitchFamily="34" charset="0"/>
                <a:cs typeface="Calibri" panose="020F0502020204030204" pitchFamily="34" charset="0"/>
              </a:rPr>
              <a:t>Curing</a:t>
            </a:r>
            <a:endParaRPr lang="cs-CZ" sz="1600" b="1" u="sng" dirty="0">
              <a:latin typeface="Calibri" panose="020F0502020204030204" pitchFamily="34" charset="0"/>
              <a:cs typeface="Calibri" panose="020F0502020204030204" pitchFamily="34" charset="0"/>
            </a:endParaRPr>
          </a:p>
        </p:txBody>
      </p:sp>
      <p:sp>
        <p:nvSpPr>
          <p:cNvPr id="3" name="Obdélník 2"/>
          <p:cNvSpPr/>
          <p:nvPr/>
        </p:nvSpPr>
        <p:spPr>
          <a:xfrm>
            <a:off x="1042218" y="2485421"/>
            <a:ext cx="10440630" cy="1077218"/>
          </a:xfrm>
          <a:prstGeom prst="rect">
            <a:avLst/>
          </a:prstGeom>
        </p:spPr>
        <p:txBody>
          <a:bodyPr wrap="square">
            <a:spAutoFit/>
          </a:bodyPr>
          <a:lstStyle/>
          <a:p>
            <a:r>
              <a:rPr lang="cs-CZ" sz="1600" dirty="0">
                <a:latin typeface="Calibri" panose="020F0502020204030204" pitchFamily="34" charset="0"/>
                <a:cs typeface="Calibri" panose="020F0502020204030204" pitchFamily="34" charset="0"/>
              </a:rPr>
              <a:t>These </a:t>
            </a:r>
            <a:r>
              <a:rPr lang="cs-CZ" sz="1600" dirty="0" err="1">
                <a:latin typeface="Calibri" panose="020F0502020204030204" pitchFamily="34" charset="0"/>
                <a:cs typeface="Calibri" panose="020F0502020204030204" pitchFamily="34" charset="0"/>
              </a:rPr>
              <a:t>products</a:t>
            </a:r>
            <a:r>
              <a:rPr lang="cs-CZ" sz="1600" dirty="0">
                <a:latin typeface="Calibri" panose="020F0502020204030204" pitchFamily="34" charset="0"/>
                <a:cs typeface="Calibri" panose="020F0502020204030204" pitchFamily="34" charset="0"/>
              </a:rPr>
              <a:t> are </a:t>
            </a:r>
            <a:r>
              <a:rPr lang="cs-CZ" sz="1600" dirty="0" err="1">
                <a:latin typeface="Calibri" panose="020F0502020204030204" pitchFamily="34" charset="0"/>
                <a:cs typeface="Calibri" panose="020F0502020204030204" pitchFamily="34" charset="0"/>
              </a:rPr>
              <a:t>formulated</a:t>
            </a:r>
            <a:r>
              <a:rPr lang="cs-CZ" sz="1600" dirty="0">
                <a:latin typeface="Calibri" panose="020F0502020204030204" pitchFamily="34" charset="0"/>
                <a:cs typeface="Calibri" panose="020F0502020204030204" pitchFamily="34" charset="0"/>
              </a:rPr>
              <a:t> to </a:t>
            </a:r>
            <a:r>
              <a:rPr lang="cs-CZ" sz="1600" dirty="0" err="1">
                <a:latin typeface="Calibri" panose="020F0502020204030204" pitchFamily="34" charset="0"/>
                <a:cs typeface="Calibri" panose="020F0502020204030204" pitchFamily="34" charset="0"/>
              </a:rPr>
              <a:t>ensure</a:t>
            </a:r>
            <a:r>
              <a:rPr lang="cs-CZ" sz="1600" dirty="0">
                <a:latin typeface="Calibri" panose="020F0502020204030204" pitchFamily="34" charset="0"/>
                <a:cs typeface="Calibri" panose="020F0502020204030204" pitchFamily="34" charset="0"/>
              </a:rPr>
              <a:t> </a:t>
            </a:r>
            <a:r>
              <a:rPr lang="cs-CZ" sz="1600" dirty="0" err="1">
                <a:latin typeface="Calibri" panose="020F0502020204030204" pitchFamily="34" charset="0"/>
                <a:cs typeface="Calibri" panose="020F0502020204030204" pitchFamily="34" charset="0"/>
              </a:rPr>
              <a:t>optimal</a:t>
            </a:r>
            <a:r>
              <a:rPr lang="cs-CZ" sz="1600" dirty="0">
                <a:latin typeface="Calibri" panose="020F0502020204030204" pitchFamily="34" charset="0"/>
                <a:cs typeface="Calibri" panose="020F0502020204030204" pitchFamily="34" charset="0"/>
              </a:rPr>
              <a:t> </a:t>
            </a:r>
            <a:r>
              <a:rPr lang="cs-CZ" sz="1600" dirty="0" err="1">
                <a:latin typeface="Calibri" panose="020F0502020204030204" pitchFamily="34" charset="0"/>
                <a:cs typeface="Calibri" panose="020F0502020204030204" pitchFamily="34" charset="0"/>
              </a:rPr>
              <a:t>protection</a:t>
            </a:r>
            <a:r>
              <a:rPr lang="cs-CZ" sz="1600" dirty="0">
                <a:latin typeface="Calibri" panose="020F0502020204030204" pitchFamily="34" charset="0"/>
                <a:cs typeface="Calibri" panose="020F0502020204030204" pitchFamily="34" charset="0"/>
              </a:rPr>
              <a:t> </a:t>
            </a:r>
            <a:r>
              <a:rPr lang="cs-CZ" sz="1600" dirty="0" err="1">
                <a:latin typeface="Calibri" panose="020F0502020204030204" pitchFamily="34" charset="0"/>
                <a:cs typeface="Calibri" panose="020F0502020204030204" pitchFamily="34" charset="0"/>
              </a:rPr>
              <a:t>for</a:t>
            </a:r>
            <a:r>
              <a:rPr lang="cs-CZ" sz="1600" dirty="0">
                <a:latin typeface="Calibri" panose="020F0502020204030204" pitchFamily="34" charset="0"/>
                <a:cs typeface="Calibri" panose="020F0502020204030204" pitchFamily="34" charset="0"/>
              </a:rPr>
              <a:t> </a:t>
            </a:r>
            <a:r>
              <a:rPr lang="cs-CZ" sz="1600" dirty="0" err="1">
                <a:latin typeface="Calibri" panose="020F0502020204030204" pitchFamily="34" charset="0"/>
                <a:cs typeface="Calibri" panose="020F0502020204030204" pitchFamily="34" charset="0"/>
              </a:rPr>
              <a:t>electronic</a:t>
            </a:r>
            <a:r>
              <a:rPr lang="cs-CZ" sz="1600" dirty="0">
                <a:latin typeface="Calibri" panose="020F0502020204030204" pitchFamily="34" charset="0"/>
                <a:cs typeface="Calibri" panose="020F0502020204030204" pitchFamily="34" charset="0"/>
              </a:rPr>
              <a:t> </a:t>
            </a:r>
            <a:r>
              <a:rPr lang="cs-CZ" sz="1600" dirty="0" err="1">
                <a:latin typeface="Calibri" panose="020F0502020204030204" pitchFamily="34" charset="0"/>
                <a:cs typeface="Calibri" panose="020F0502020204030204" pitchFamily="34" charset="0"/>
              </a:rPr>
              <a:t>components</a:t>
            </a:r>
            <a:r>
              <a:rPr lang="cs-CZ" sz="1600" dirty="0">
                <a:latin typeface="Calibri" panose="020F0502020204030204" pitchFamily="34" charset="0"/>
                <a:cs typeface="Calibri" panose="020F0502020204030204" pitchFamily="34" charset="0"/>
              </a:rPr>
              <a:t> and are </a:t>
            </a:r>
            <a:r>
              <a:rPr lang="cs-CZ" sz="1600" dirty="0" err="1">
                <a:latin typeface="Calibri" panose="020F0502020204030204" pitchFamily="34" charset="0"/>
                <a:cs typeface="Calibri" panose="020F0502020204030204" pitchFamily="34" charset="0"/>
              </a:rPr>
              <a:t>suitable</a:t>
            </a:r>
            <a:r>
              <a:rPr lang="cs-CZ" sz="1600" dirty="0">
                <a:latin typeface="Calibri" panose="020F0502020204030204" pitchFamily="34" charset="0"/>
                <a:cs typeface="Calibri" panose="020F0502020204030204" pitchFamily="34" charset="0"/>
              </a:rPr>
              <a:t> </a:t>
            </a:r>
            <a:r>
              <a:rPr lang="cs-CZ" sz="1600" dirty="0" err="1">
                <a:latin typeface="Calibri" panose="020F0502020204030204" pitchFamily="34" charset="0"/>
                <a:cs typeface="Calibri" panose="020F0502020204030204" pitchFamily="34" charset="0"/>
              </a:rPr>
              <a:t>for</a:t>
            </a:r>
            <a:r>
              <a:rPr lang="cs-CZ" sz="1600" dirty="0">
                <a:latin typeface="Calibri" panose="020F0502020204030204" pitchFamily="34" charset="0"/>
                <a:cs typeface="Calibri" panose="020F0502020204030204" pitchFamily="34" charset="0"/>
              </a:rPr>
              <a:t> a </a:t>
            </a:r>
            <a:r>
              <a:rPr lang="cs-CZ" sz="1600" dirty="0" err="1">
                <a:latin typeface="Calibri" panose="020F0502020204030204" pitchFamily="34" charset="0"/>
                <a:cs typeface="Calibri" panose="020F0502020204030204" pitchFamily="34" charset="0"/>
              </a:rPr>
              <a:t>wide</a:t>
            </a:r>
            <a:r>
              <a:rPr lang="cs-CZ" sz="1600" dirty="0">
                <a:latin typeface="Calibri" panose="020F0502020204030204" pitchFamily="34" charset="0"/>
                <a:cs typeface="Calibri" panose="020F0502020204030204" pitchFamily="34" charset="0"/>
              </a:rPr>
              <a:t> </a:t>
            </a:r>
            <a:r>
              <a:rPr lang="cs-CZ" sz="1600" dirty="0" err="1">
                <a:latin typeface="Calibri" panose="020F0502020204030204" pitchFamily="34" charset="0"/>
                <a:cs typeface="Calibri" panose="020F0502020204030204" pitchFamily="34" charset="0"/>
              </a:rPr>
              <a:t>range</a:t>
            </a:r>
            <a:r>
              <a:rPr lang="cs-CZ" sz="1600" dirty="0">
                <a:latin typeface="Calibri" panose="020F0502020204030204" pitchFamily="34" charset="0"/>
                <a:cs typeface="Calibri" panose="020F0502020204030204" pitchFamily="34" charset="0"/>
              </a:rPr>
              <a:t> </a:t>
            </a:r>
            <a:r>
              <a:rPr lang="cs-CZ" sz="1600" dirty="0" err="1">
                <a:latin typeface="Calibri" panose="020F0502020204030204" pitchFamily="34" charset="0"/>
                <a:cs typeface="Calibri" panose="020F0502020204030204" pitchFamily="34" charset="0"/>
              </a:rPr>
              <a:t>of</a:t>
            </a:r>
            <a:r>
              <a:rPr lang="cs-CZ" sz="1600" dirty="0">
                <a:latin typeface="Calibri" panose="020F0502020204030204" pitchFamily="34" charset="0"/>
                <a:cs typeface="Calibri" panose="020F0502020204030204" pitchFamily="34" charset="0"/>
              </a:rPr>
              <a:t> </a:t>
            </a:r>
            <a:r>
              <a:rPr lang="cs-CZ" sz="1600" dirty="0" err="1">
                <a:latin typeface="Calibri" panose="020F0502020204030204" pitchFamily="34" charset="0"/>
                <a:cs typeface="Calibri" panose="020F0502020204030204" pitchFamily="34" charset="0"/>
              </a:rPr>
              <a:t>applications</a:t>
            </a:r>
            <a:r>
              <a:rPr lang="cs-CZ" sz="1600" dirty="0">
                <a:latin typeface="Calibri" panose="020F0502020204030204" pitchFamily="34" charset="0"/>
                <a:cs typeface="Calibri" panose="020F0502020204030204" pitchFamily="34" charset="0"/>
              </a:rPr>
              <a:t>. </a:t>
            </a:r>
            <a:r>
              <a:rPr lang="cs-CZ" sz="1600" dirty="0" err="1">
                <a:latin typeface="Calibri" panose="020F0502020204030204" pitchFamily="34" charset="0"/>
                <a:cs typeface="Calibri" panose="020F0502020204030204" pitchFamily="34" charset="0"/>
              </a:rPr>
              <a:t>They</a:t>
            </a:r>
            <a:r>
              <a:rPr lang="cs-CZ" sz="1600" dirty="0">
                <a:latin typeface="Calibri" panose="020F0502020204030204" pitchFamily="34" charset="0"/>
                <a:cs typeface="Calibri" panose="020F0502020204030204" pitchFamily="34" charset="0"/>
              </a:rPr>
              <a:t> </a:t>
            </a:r>
            <a:r>
              <a:rPr lang="cs-CZ" sz="1600" dirty="0" err="1">
                <a:latin typeface="Calibri" panose="020F0502020204030204" pitchFamily="34" charset="0"/>
                <a:cs typeface="Calibri" panose="020F0502020204030204" pitchFamily="34" charset="0"/>
              </a:rPr>
              <a:t>cure</a:t>
            </a:r>
            <a:r>
              <a:rPr lang="cs-CZ" sz="1600" dirty="0">
                <a:latin typeface="Calibri" panose="020F0502020204030204" pitchFamily="34" charset="0"/>
                <a:cs typeface="Calibri" panose="020F0502020204030204" pitchFamily="34" charset="0"/>
              </a:rPr>
              <a:t> </a:t>
            </a:r>
            <a:r>
              <a:rPr lang="cs-CZ" sz="1600" dirty="0" err="1">
                <a:latin typeface="Calibri" panose="020F0502020204030204" pitchFamily="34" charset="0"/>
                <a:cs typeface="Calibri" panose="020F0502020204030204" pitchFamily="34" charset="0"/>
              </a:rPr>
              <a:t>rapidly</a:t>
            </a:r>
            <a:r>
              <a:rPr lang="cs-CZ" sz="1600" dirty="0">
                <a:latin typeface="Calibri" panose="020F0502020204030204" pitchFamily="34" charset="0"/>
                <a:cs typeface="Calibri" panose="020F0502020204030204" pitchFamily="34" charset="0"/>
              </a:rPr>
              <a:t> </a:t>
            </a:r>
            <a:r>
              <a:rPr lang="cs-CZ" sz="1600" dirty="0" err="1">
                <a:latin typeface="Calibri" panose="020F0502020204030204" pitchFamily="34" charset="0"/>
                <a:cs typeface="Calibri" panose="020F0502020204030204" pitchFamily="34" charset="0"/>
              </a:rPr>
              <a:t>under</a:t>
            </a:r>
            <a:r>
              <a:rPr lang="cs-CZ" sz="1600" dirty="0">
                <a:latin typeface="Calibri" panose="020F0502020204030204" pitchFamily="34" charset="0"/>
                <a:cs typeface="Calibri" panose="020F0502020204030204" pitchFamily="34" charset="0"/>
              </a:rPr>
              <a:t> UV </a:t>
            </a:r>
            <a:r>
              <a:rPr lang="cs-CZ" sz="1600" dirty="0" err="1">
                <a:latin typeface="Calibri" panose="020F0502020204030204" pitchFamily="34" charset="0"/>
                <a:cs typeface="Calibri" panose="020F0502020204030204" pitchFamily="34" charset="0"/>
              </a:rPr>
              <a:t>light</a:t>
            </a:r>
            <a:r>
              <a:rPr lang="cs-CZ" sz="1600" dirty="0">
                <a:latin typeface="Calibri" panose="020F0502020204030204" pitchFamily="34" charset="0"/>
                <a:cs typeface="Calibri" panose="020F0502020204030204" pitchFamily="34" charset="0"/>
              </a:rPr>
              <a:t>, </a:t>
            </a:r>
            <a:r>
              <a:rPr lang="cs-CZ" sz="1600" dirty="0" err="1">
                <a:latin typeface="Calibri" panose="020F0502020204030204" pitchFamily="34" charset="0"/>
                <a:cs typeface="Calibri" panose="020F0502020204030204" pitchFamily="34" charset="0"/>
              </a:rPr>
              <a:t>facilitating</a:t>
            </a:r>
            <a:r>
              <a:rPr lang="cs-CZ" sz="1600" dirty="0">
                <a:latin typeface="Calibri" panose="020F0502020204030204" pitchFamily="34" charset="0"/>
                <a:cs typeface="Calibri" panose="020F0502020204030204" pitchFamily="34" charset="0"/>
              </a:rPr>
              <a:t> </a:t>
            </a:r>
            <a:r>
              <a:rPr lang="cs-CZ" sz="1600" dirty="0" err="1">
                <a:latin typeface="Calibri" panose="020F0502020204030204" pitchFamily="34" charset="0"/>
                <a:cs typeface="Calibri" panose="020F0502020204030204" pitchFamily="34" charset="0"/>
              </a:rPr>
              <a:t>efficient</a:t>
            </a:r>
            <a:r>
              <a:rPr lang="cs-CZ" sz="1600" dirty="0">
                <a:latin typeface="Calibri" panose="020F0502020204030204" pitchFamily="34" charset="0"/>
                <a:cs typeface="Calibri" panose="020F0502020204030204" pitchFamily="34" charset="0"/>
              </a:rPr>
              <a:t> </a:t>
            </a:r>
            <a:r>
              <a:rPr lang="cs-CZ" sz="1600" dirty="0" err="1">
                <a:latin typeface="Calibri" panose="020F0502020204030204" pitchFamily="34" charset="0"/>
                <a:cs typeface="Calibri" panose="020F0502020204030204" pitchFamily="34" charset="0"/>
              </a:rPr>
              <a:t>processing</a:t>
            </a:r>
            <a:r>
              <a:rPr lang="cs-CZ" sz="1600" dirty="0">
                <a:latin typeface="Calibri" panose="020F0502020204030204" pitchFamily="34" charset="0"/>
                <a:cs typeface="Calibri" panose="020F0502020204030204" pitchFamily="34" charset="0"/>
              </a:rPr>
              <a:t>. UV-</a:t>
            </a:r>
            <a:r>
              <a:rPr lang="cs-CZ" sz="1600" dirty="0" err="1">
                <a:latin typeface="Calibri" panose="020F0502020204030204" pitchFamily="34" charset="0"/>
                <a:cs typeface="Calibri" panose="020F0502020204030204" pitchFamily="34" charset="0"/>
              </a:rPr>
              <a:t>curable</a:t>
            </a:r>
            <a:r>
              <a:rPr lang="cs-CZ" sz="1600" dirty="0">
                <a:latin typeface="Calibri" panose="020F0502020204030204" pitchFamily="34" charset="0"/>
                <a:cs typeface="Calibri" panose="020F0502020204030204" pitchFamily="34" charset="0"/>
              </a:rPr>
              <a:t> </a:t>
            </a:r>
            <a:r>
              <a:rPr lang="cs-CZ" sz="1600" dirty="0" err="1" smtClean="0">
                <a:latin typeface="Calibri" panose="020F0502020204030204" pitchFamily="34" charset="0"/>
                <a:cs typeface="Calibri" panose="020F0502020204030204" pitchFamily="34" charset="0"/>
              </a:rPr>
              <a:t>dual</a:t>
            </a:r>
            <a:r>
              <a:rPr lang="cs-CZ" sz="1600" dirty="0" smtClean="0">
                <a:latin typeface="Calibri" panose="020F0502020204030204" pitchFamily="34" charset="0"/>
                <a:cs typeface="Calibri" panose="020F0502020204030204" pitchFamily="34" charset="0"/>
              </a:rPr>
              <a:t> </a:t>
            </a:r>
            <a:r>
              <a:rPr lang="cs-CZ" sz="1600" dirty="0" err="1" smtClean="0">
                <a:latin typeface="Calibri" panose="020F0502020204030204" pitchFamily="34" charset="0"/>
                <a:cs typeface="Calibri" panose="020F0502020204030204" pitchFamily="34" charset="0"/>
              </a:rPr>
              <a:t>function</a:t>
            </a:r>
            <a:r>
              <a:rPr lang="cs-CZ" sz="1600" dirty="0" smtClean="0">
                <a:latin typeface="Calibri" panose="020F0502020204030204" pitchFamily="34" charset="0"/>
                <a:cs typeface="Calibri" panose="020F0502020204030204" pitchFamily="34" charset="0"/>
              </a:rPr>
              <a:t> </a:t>
            </a:r>
            <a:r>
              <a:rPr lang="cs-CZ" sz="1600" dirty="0" err="1" smtClean="0">
                <a:latin typeface="Calibri" panose="020F0502020204030204" pitchFamily="34" charset="0"/>
                <a:cs typeface="Calibri" panose="020F0502020204030204" pitchFamily="34" charset="0"/>
              </a:rPr>
              <a:t>resins</a:t>
            </a:r>
            <a:r>
              <a:rPr lang="cs-CZ" sz="1600" dirty="0" smtClean="0">
                <a:latin typeface="Calibri" panose="020F0502020204030204" pitchFamily="34" charset="0"/>
                <a:cs typeface="Calibri" panose="020F0502020204030204" pitchFamily="34" charset="0"/>
              </a:rPr>
              <a:t> </a:t>
            </a:r>
            <a:r>
              <a:rPr lang="cs-CZ" sz="1600" dirty="0" err="1">
                <a:latin typeface="Calibri" panose="020F0502020204030204" pitchFamily="34" charset="0"/>
                <a:cs typeface="Calibri" panose="020F0502020204030204" pitchFamily="34" charset="0"/>
              </a:rPr>
              <a:t>offering</a:t>
            </a:r>
            <a:r>
              <a:rPr lang="cs-CZ" sz="1600" dirty="0">
                <a:latin typeface="Calibri" panose="020F0502020204030204" pitchFamily="34" charset="0"/>
                <a:cs typeface="Calibri" panose="020F0502020204030204" pitchFamily="34" charset="0"/>
              </a:rPr>
              <a:t> </a:t>
            </a:r>
            <a:r>
              <a:rPr lang="cs-CZ" sz="1600" dirty="0" err="1">
                <a:latin typeface="Calibri" panose="020F0502020204030204" pitchFamily="34" charset="0"/>
                <a:cs typeface="Calibri" panose="020F0502020204030204" pitchFamily="34" charset="0"/>
              </a:rPr>
              <a:t>excellent</a:t>
            </a:r>
            <a:r>
              <a:rPr lang="cs-CZ" sz="1600" dirty="0">
                <a:latin typeface="Calibri" panose="020F0502020204030204" pitchFamily="34" charset="0"/>
                <a:cs typeface="Calibri" panose="020F0502020204030204" pitchFamily="34" charset="0"/>
              </a:rPr>
              <a:t> </a:t>
            </a:r>
            <a:r>
              <a:rPr lang="cs-CZ" sz="1600" dirty="0" err="1">
                <a:latin typeface="Calibri" panose="020F0502020204030204" pitchFamily="34" charset="0"/>
                <a:cs typeface="Calibri" panose="020F0502020204030204" pitchFamily="34" charset="0"/>
              </a:rPr>
              <a:t>adhesion</a:t>
            </a:r>
            <a:r>
              <a:rPr lang="cs-CZ" sz="1600" dirty="0">
                <a:latin typeface="Calibri" panose="020F0502020204030204" pitchFamily="34" charset="0"/>
                <a:cs typeface="Calibri" panose="020F0502020204030204" pitchFamily="34" charset="0"/>
              </a:rPr>
              <a:t> and </a:t>
            </a:r>
            <a:r>
              <a:rPr lang="cs-CZ" sz="1600" dirty="0" err="1">
                <a:latin typeface="Calibri" panose="020F0502020204030204" pitchFamily="34" charset="0"/>
                <a:cs typeface="Calibri" panose="020F0502020204030204" pitchFamily="34" charset="0"/>
              </a:rPr>
              <a:t>protective</a:t>
            </a:r>
            <a:r>
              <a:rPr lang="cs-CZ" sz="1600" dirty="0">
                <a:latin typeface="Calibri" panose="020F0502020204030204" pitchFamily="34" charset="0"/>
                <a:cs typeface="Calibri" panose="020F0502020204030204" pitchFamily="34" charset="0"/>
              </a:rPr>
              <a:t> </a:t>
            </a:r>
            <a:r>
              <a:rPr lang="cs-CZ" sz="1600" dirty="0" err="1">
                <a:latin typeface="Calibri" panose="020F0502020204030204" pitchFamily="34" charset="0"/>
                <a:cs typeface="Calibri" panose="020F0502020204030204" pitchFamily="34" charset="0"/>
              </a:rPr>
              <a:t>properties</a:t>
            </a:r>
            <a:r>
              <a:rPr lang="cs-CZ" sz="1600" dirty="0">
                <a:latin typeface="Calibri" panose="020F0502020204030204" pitchFamily="34" charset="0"/>
                <a:cs typeface="Calibri" panose="020F0502020204030204" pitchFamily="34" charset="0"/>
              </a:rPr>
              <a:t>, </a:t>
            </a:r>
            <a:r>
              <a:rPr lang="cs-CZ" sz="1600" dirty="0" err="1">
                <a:latin typeface="Calibri" panose="020F0502020204030204" pitchFamily="34" charset="0"/>
                <a:cs typeface="Calibri" panose="020F0502020204030204" pitchFamily="34" charset="0"/>
              </a:rPr>
              <a:t>ideal</a:t>
            </a:r>
            <a:r>
              <a:rPr lang="cs-CZ" sz="1600" dirty="0">
                <a:latin typeface="Calibri" panose="020F0502020204030204" pitchFamily="34" charset="0"/>
                <a:cs typeface="Calibri" panose="020F0502020204030204" pitchFamily="34" charset="0"/>
              </a:rPr>
              <a:t> </a:t>
            </a:r>
            <a:r>
              <a:rPr lang="cs-CZ" sz="1600" dirty="0" err="1">
                <a:latin typeface="Calibri" panose="020F0502020204030204" pitchFamily="34" charset="0"/>
                <a:cs typeface="Calibri" panose="020F0502020204030204" pitchFamily="34" charset="0"/>
              </a:rPr>
              <a:t>for</a:t>
            </a:r>
            <a:r>
              <a:rPr lang="cs-CZ" sz="1600" dirty="0">
                <a:latin typeface="Calibri" panose="020F0502020204030204" pitchFamily="34" charset="0"/>
                <a:cs typeface="Calibri" panose="020F0502020204030204" pitchFamily="34" charset="0"/>
              </a:rPr>
              <a:t> </a:t>
            </a:r>
            <a:r>
              <a:rPr lang="cs-CZ" sz="1600" dirty="0" err="1">
                <a:latin typeface="Calibri" panose="020F0502020204030204" pitchFamily="34" charset="0"/>
                <a:cs typeface="Calibri" panose="020F0502020204030204" pitchFamily="34" charset="0"/>
              </a:rPr>
              <a:t>encapsulating</a:t>
            </a:r>
            <a:r>
              <a:rPr lang="cs-CZ" sz="1600" dirty="0">
                <a:latin typeface="Calibri" panose="020F0502020204030204" pitchFamily="34" charset="0"/>
                <a:cs typeface="Calibri" panose="020F0502020204030204" pitchFamily="34" charset="0"/>
              </a:rPr>
              <a:t> sensitive </a:t>
            </a:r>
            <a:r>
              <a:rPr lang="cs-CZ" sz="1600" dirty="0" err="1">
                <a:latin typeface="Calibri" panose="020F0502020204030204" pitchFamily="34" charset="0"/>
                <a:cs typeface="Calibri" panose="020F0502020204030204" pitchFamily="34" charset="0"/>
              </a:rPr>
              <a:t>components</a:t>
            </a:r>
            <a:r>
              <a:rPr lang="cs-CZ" sz="1600" dirty="0">
                <a:latin typeface="Calibri" panose="020F0502020204030204" pitchFamily="34" charset="0"/>
                <a:cs typeface="Calibri" panose="020F0502020204030204" pitchFamily="34" charset="0"/>
              </a:rPr>
              <a:t>. </a:t>
            </a:r>
          </a:p>
          <a:p>
            <a:endParaRPr lang="cs-CZ" sz="1600" dirty="0">
              <a:latin typeface="Calibri" panose="020F0502020204030204" pitchFamily="34" charset="0"/>
              <a:cs typeface="Calibri" panose="020F0502020204030204" pitchFamily="34" charset="0"/>
            </a:endParaRPr>
          </a:p>
        </p:txBody>
      </p:sp>
      <p:sp>
        <p:nvSpPr>
          <p:cNvPr id="12" name="Obdélník 11"/>
          <p:cNvSpPr/>
          <p:nvPr/>
        </p:nvSpPr>
        <p:spPr>
          <a:xfrm>
            <a:off x="657542" y="3483912"/>
            <a:ext cx="1252266" cy="338554"/>
          </a:xfrm>
          <a:prstGeom prst="rect">
            <a:avLst/>
          </a:prstGeom>
        </p:spPr>
        <p:txBody>
          <a:bodyPr wrap="none">
            <a:spAutoFit/>
          </a:bodyPr>
          <a:lstStyle/>
          <a:p>
            <a:pPr marL="285750" indent="-285750">
              <a:buFont typeface="Arial" panose="020B0604020202020204" pitchFamily="34" charset="0"/>
              <a:buChar char="•"/>
            </a:pPr>
            <a:r>
              <a:rPr lang="cs-CZ" sz="1600" b="1" u="sng" dirty="0" smtClean="0">
                <a:latin typeface="Calibri" panose="020F0502020204030204" pitchFamily="34" charset="0"/>
                <a:cs typeface="Calibri" panose="020F0502020204030204" pitchFamily="34" charset="0"/>
              </a:rPr>
              <a:t>UV </a:t>
            </a:r>
            <a:r>
              <a:rPr lang="cs-CZ" sz="1600" b="1" u="sng" dirty="0" err="1" smtClean="0">
                <a:latin typeface="Calibri" panose="020F0502020204030204" pitchFamily="34" charset="0"/>
                <a:cs typeface="Calibri" panose="020F0502020204030204" pitchFamily="34" charset="0"/>
              </a:rPr>
              <a:t>Glues</a:t>
            </a:r>
            <a:endParaRPr lang="cs-CZ" sz="1600" b="1" u="sng" dirty="0">
              <a:latin typeface="Calibri" panose="020F0502020204030204" pitchFamily="34" charset="0"/>
              <a:cs typeface="Calibri" panose="020F0502020204030204" pitchFamily="34" charset="0"/>
            </a:endParaRPr>
          </a:p>
        </p:txBody>
      </p:sp>
      <p:sp>
        <p:nvSpPr>
          <p:cNvPr id="5" name="Obdélník 4"/>
          <p:cNvSpPr/>
          <p:nvPr/>
        </p:nvSpPr>
        <p:spPr>
          <a:xfrm>
            <a:off x="1042218" y="3876451"/>
            <a:ext cx="10440630" cy="584775"/>
          </a:xfrm>
          <a:prstGeom prst="rect">
            <a:avLst/>
          </a:prstGeom>
        </p:spPr>
        <p:txBody>
          <a:bodyPr wrap="square">
            <a:spAutoFit/>
          </a:bodyPr>
          <a:lstStyle/>
          <a:p>
            <a:r>
              <a:rPr lang="cs-CZ" sz="1600" dirty="0">
                <a:latin typeface="Calibri" panose="020F0502020204030204" pitchFamily="34" charset="0"/>
                <a:cs typeface="Calibri" panose="020F0502020204030204" pitchFamily="34" charset="0"/>
              </a:rPr>
              <a:t>These </a:t>
            </a:r>
            <a:r>
              <a:rPr lang="cs-CZ" sz="1600" dirty="0" err="1">
                <a:latin typeface="Calibri" panose="020F0502020204030204" pitchFamily="34" charset="0"/>
                <a:cs typeface="Calibri" panose="020F0502020204030204" pitchFamily="34" charset="0"/>
              </a:rPr>
              <a:t>resins</a:t>
            </a:r>
            <a:r>
              <a:rPr lang="cs-CZ" sz="1600" dirty="0">
                <a:latin typeface="Calibri" panose="020F0502020204030204" pitchFamily="34" charset="0"/>
                <a:cs typeface="Calibri" panose="020F0502020204030204" pitchFamily="34" charset="0"/>
              </a:rPr>
              <a:t> serve as </a:t>
            </a:r>
            <a:r>
              <a:rPr lang="cs-CZ" sz="1600" dirty="0" err="1">
                <a:latin typeface="Calibri" panose="020F0502020204030204" pitchFamily="34" charset="0"/>
                <a:cs typeface="Calibri" panose="020F0502020204030204" pitchFamily="34" charset="0"/>
              </a:rPr>
              <a:t>excellent</a:t>
            </a:r>
            <a:r>
              <a:rPr lang="cs-CZ" sz="1600" dirty="0">
                <a:latin typeface="Calibri" panose="020F0502020204030204" pitchFamily="34" charset="0"/>
                <a:cs typeface="Calibri" panose="020F0502020204030204" pitchFamily="34" charset="0"/>
              </a:rPr>
              <a:t> </a:t>
            </a:r>
            <a:r>
              <a:rPr lang="cs-CZ" sz="1600" dirty="0" err="1">
                <a:latin typeface="Calibri" panose="020F0502020204030204" pitchFamily="34" charset="0"/>
                <a:cs typeface="Calibri" panose="020F0502020204030204" pitchFamily="34" charset="0"/>
              </a:rPr>
              <a:t>insulators</a:t>
            </a:r>
            <a:r>
              <a:rPr lang="cs-CZ" sz="1600" dirty="0">
                <a:latin typeface="Calibri" panose="020F0502020204030204" pitchFamily="34" charset="0"/>
                <a:cs typeface="Calibri" panose="020F0502020204030204" pitchFamily="34" charset="0"/>
              </a:rPr>
              <a:t> </a:t>
            </a:r>
            <a:r>
              <a:rPr lang="cs-CZ" sz="1600" dirty="0" err="1">
                <a:latin typeface="Calibri" panose="020F0502020204030204" pitchFamily="34" charset="0"/>
                <a:cs typeface="Calibri" panose="020F0502020204030204" pitchFamily="34" charset="0"/>
              </a:rPr>
              <a:t>against</a:t>
            </a:r>
            <a:r>
              <a:rPr lang="cs-CZ" sz="1600" dirty="0">
                <a:latin typeface="Calibri" panose="020F0502020204030204" pitchFamily="34" charset="0"/>
                <a:cs typeface="Calibri" panose="020F0502020204030204" pitchFamily="34" charset="0"/>
              </a:rPr>
              <a:t> </a:t>
            </a:r>
            <a:r>
              <a:rPr lang="cs-CZ" sz="1600" dirty="0" err="1">
                <a:latin typeface="Calibri" panose="020F0502020204030204" pitchFamily="34" charset="0"/>
                <a:cs typeface="Calibri" panose="020F0502020204030204" pitchFamily="34" charset="0"/>
              </a:rPr>
              <a:t>aggressive</a:t>
            </a:r>
            <a:r>
              <a:rPr lang="cs-CZ" sz="1600" dirty="0">
                <a:latin typeface="Calibri" panose="020F0502020204030204" pitchFamily="34" charset="0"/>
                <a:cs typeface="Calibri" panose="020F0502020204030204" pitchFamily="34" charset="0"/>
              </a:rPr>
              <a:t> </a:t>
            </a:r>
            <a:r>
              <a:rPr lang="cs-CZ" sz="1600" dirty="0" err="1">
                <a:latin typeface="Calibri" panose="020F0502020204030204" pitchFamily="34" charset="0"/>
                <a:cs typeface="Calibri" panose="020F0502020204030204" pitchFamily="34" charset="0"/>
              </a:rPr>
              <a:t>environments</a:t>
            </a:r>
            <a:r>
              <a:rPr lang="cs-CZ" sz="1600" dirty="0">
                <a:latin typeface="Calibri" panose="020F0502020204030204" pitchFamily="34" charset="0"/>
                <a:cs typeface="Calibri" panose="020F0502020204030204" pitchFamily="34" charset="0"/>
              </a:rPr>
              <a:t> and </a:t>
            </a:r>
            <a:r>
              <a:rPr lang="cs-CZ" sz="1600" dirty="0" err="1">
                <a:latin typeface="Calibri" panose="020F0502020204030204" pitchFamily="34" charset="0"/>
                <a:cs typeface="Calibri" panose="020F0502020204030204" pitchFamily="34" charset="0"/>
              </a:rPr>
              <a:t>contribute</a:t>
            </a:r>
            <a:r>
              <a:rPr lang="cs-CZ" sz="1600" dirty="0">
                <a:latin typeface="Calibri" panose="020F0502020204030204" pitchFamily="34" charset="0"/>
                <a:cs typeface="Calibri" panose="020F0502020204030204" pitchFamily="34" charset="0"/>
              </a:rPr>
              <a:t> to </a:t>
            </a:r>
            <a:r>
              <a:rPr lang="cs-CZ" sz="1600" dirty="0" err="1">
                <a:latin typeface="Calibri" panose="020F0502020204030204" pitchFamily="34" charset="0"/>
                <a:cs typeface="Calibri" panose="020F0502020204030204" pitchFamily="34" charset="0"/>
              </a:rPr>
              <a:t>the</a:t>
            </a:r>
            <a:r>
              <a:rPr lang="cs-CZ" sz="1600" dirty="0">
                <a:latin typeface="Calibri" panose="020F0502020204030204" pitchFamily="34" charset="0"/>
                <a:cs typeface="Calibri" panose="020F0502020204030204" pitchFamily="34" charset="0"/>
              </a:rPr>
              <a:t> </a:t>
            </a:r>
            <a:r>
              <a:rPr lang="cs-CZ" sz="1600" dirty="0" err="1">
                <a:latin typeface="Calibri" panose="020F0502020204030204" pitchFamily="34" charset="0"/>
                <a:cs typeface="Calibri" panose="020F0502020204030204" pitchFamily="34" charset="0"/>
              </a:rPr>
              <a:t>mechanical</a:t>
            </a:r>
            <a:r>
              <a:rPr lang="cs-CZ" sz="1600" dirty="0">
                <a:latin typeface="Calibri" panose="020F0502020204030204" pitchFamily="34" charset="0"/>
                <a:cs typeface="Calibri" panose="020F0502020204030204" pitchFamily="34" charset="0"/>
              </a:rPr>
              <a:t> </a:t>
            </a:r>
            <a:r>
              <a:rPr lang="cs-CZ" sz="1600" dirty="0" err="1">
                <a:latin typeface="Calibri" panose="020F0502020204030204" pitchFamily="34" charset="0"/>
                <a:cs typeface="Calibri" panose="020F0502020204030204" pitchFamily="34" charset="0"/>
              </a:rPr>
              <a:t>protection</a:t>
            </a:r>
            <a:r>
              <a:rPr lang="cs-CZ" sz="1600" dirty="0">
                <a:latin typeface="Calibri" panose="020F0502020204030204" pitchFamily="34" charset="0"/>
                <a:cs typeface="Calibri" panose="020F0502020204030204" pitchFamily="34" charset="0"/>
              </a:rPr>
              <a:t> </a:t>
            </a:r>
            <a:r>
              <a:rPr lang="cs-CZ" sz="1600" dirty="0" err="1">
                <a:latin typeface="Calibri" panose="020F0502020204030204" pitchFamily="34" charset="0"/>
                <a:cs typeface="Calibri" panose="020F0502020204030204" pitchFamily="34" charset="0"/>
              </a:rPr>
              <a:t>of</a:t>
            </a:r>
            <a:r>
              <a:rPr lang="cs-CZ" sz="1600" dirty="0">
                <a:latin typeface="Calibri" panose="020F0502020204030204" pitchFamily="34" charset="0"/>
                <a:cs typeface="Calibri" panose="020F0502020204030204" pitchFamily="34" charset="0"/>
              </a:rPr>
              <a:t> </a:t>
            </a:r>
            <a:r>
              <a:rPr lang="cs-CZ" sz="1600" dirty="0" err="1">
                <a:latin typeface="Calibri" panose="020F0502020204030204" pitchFamily="34" charset="0"/>
                <a:cs typeface="Calibri" panose="020F0502020204030204" pitchFamily="34" charset="0"/>
              </a:rPr>
              <a:t>PCBAs</a:t>
            </a:r>
            <a:r>
              <a:rPr lang="cs-CZ" sz="1600" dirty="0">
                <a:latin typeface="Calibri" panose="020F0502020204030204" pitchFamily="34" charset="0"/>
                <a:cs typeface="Calibri" panose="020F0502020204030204" pitchFamily="34" charset="0"/>
              </a:rPr>
              <a:t>. </a:t>
            </a:r>
            <a:r>
              <a:rPr lang="cs-CZ" sz="1600" dirty="0" err="1">
                <a:latin typeface="Calibri" panose="020F0502020204030204" pitchFamily="34" charset="0"/>
                <a:cs typeface="Calibri" panose="020F0502020204030204" pitchFamily="34" charset="0"/>
              </a:rPr>
              <a:t>They</a:t>
            </a:r>
            <a:r>
              <a:rPr lang="cs-CZ" sz="1600" dirty="0">
                <a:latin typeface="Calibri" panose="020F0502020204030204" pitchFamily="34" charset="0"/>
                <a:cs typeface="Calibri" panose="020F0502020204030204" pitchFamily="34" charset="0"/>
              </a:rPr>
              <a:t> are </a:t>
            </a:r>
            <a:r>
              <a:rPr lang="cs-CZ" sz="1600" dirty="0" err="1">
                <a:latin typeface="Calibri" panose="020F0502020204030204" pitchFamily="34" charset="0"/>
                <a:cs typeface="Calibri" panose="020F0502020204030204" pitchFamily="34" charset="0"/>
              </a:rPr>
              <a:t>suitable</a:t>
            </a:r>
            <a:r>
              <a:rPr lang="cs-CZ" sz="1600" dirty="0">
                <a:latin typeface="Calibri" panose="020F0502020204030204" pitchFamily="34" charset="0"/>
                <a:cs typeface="Calibri" panose="020F0502020204030204" pitchFamily="34" charset="0"/>
              </a:rPr>
              <a:t> </a:t>
            </a:r>
            <a:r>
              <a:rPr lang="cs-CZ" sz="1600" dirty="0" err="1">
                <a:latin typeface="Calibri" panose="020F0502020204030204" pitchFamily="34" charset="0"/>
                <a:cs typeface="Calibri" panose="020F0502020204030204" pitchFamily="34" charset="0"/>
              </a:rPr>
              <a:t>for</a:t>
            </a:r>
            <a:r>
              <a:rPr lang="cs-CZ" sz="1600" dirty="0">
                <a:latin typeface="Calibri" panose="020F0502020204030204" pitchFamily="34" charset="0"/>
                <a:cs typeface="Calibri" panose="020F0502020204030204" pitchFamily="34" charset="0"/>
              </a:rPr>
              <a:t> </a:t>
            </a:r>
            <a:r>
              <a:rPr lang="cs-CZ" sz="1600" dirty="0" err="1">
                <a:latin typeface="Calibri" panose="020F0502020204030204" pitchFamily="34" charset="0"/>
                <a:cs typeface="Calibri" panose="020F0502020204030204" pitchFamily="34" charset="0"/>
              </a:rPr>
              <a:t>potting</a:t>
            </a:r>
            <a:r>
              <a:rPr lang="cs-CZ" sz="1600" dirty="0">
                <a:latin typeface="Calibri" panose="020F0502020204030204" pitchFamily="34" charset="0"/>
                <a:cs typeface="Calibri" panose="020F0502020204030204" pitchFamily="34" charset="0"/>
              </a:rPr>
              <a:t> and </a:t>
            </a:r>
            <a:r>
              <a:rPr lang="cs-CZ" sz="1600" dirty="0" err="1">
                <a:latin typeface="Calibri" panose="020F0502020204030204" pitchFamily="34" charset="0"/>
                <a:cs typeface="Calibri" panose="020F0502020204030204" pitchFamily="34" charset="0"/>
              </a:rPr>
              <a:t>encapsulation</a:t>
            </a:r>
            <a:r>
              <a:rPr lang="cs-CZ" sz="1600" dirty="0">
                <a:latin typeface="Calibri" panose="020F0502020204030204" pitchFamily="34" charset="0"/>
                <a:cs typeface="Calibri" panose="020F0502020204030204" pitchFamily="34" charset="0"/>
              </a:rPr>
              <a:t> </a:t>
            </a:r>
            <a:r>
              <a:rPr lang="cs-CZ" sz="1600" dirty="0" err="1" smtClean="0">
                <a:latin typeface="Calibri" panose="020F0502020204030204" pitchFamily="34" charset="0"/>
                <a:cs typeface="Calibri" panose="020F0502020204030204" pitchFamily="34" charset="0"/>
              </a:rPr>
              <a:t>applications</a:t>
            </a:r>
            <a:r>
              <a:rPr lang="cs-CZ" sz="1600" dirty="0" smtClean="0">
                <a:latin typeface="Calibri" panose="020F0502020204030204" pitchFamily="34" charset="0"/>
                <a:cs typeface="Calibri" panose="020F0502020204030204" pitchFamily="34" charset="0"/>
              </a:rPr>
              <a:t>.</a:t>
            </a:r>
            <a:endParaRPr lang="cs-CZ" sz="1600" dirty="0">
              <a:latin typeface="Calibri" panose="020F0502020204030204" pitchFamily="34" charset="0"/>
              <a:cs typeface="Calibri" panose="020F0502020204030204" pitchFamily="34" charset="0"/>
            </a:endParaRPr>
          </a:p>
        </p:txBody>
      </p:sp>
      <p:sp>
        <p:nvSpPr>
          <p:cNvPr id="15" name="Obdélník 14"/>
          <p:cNvSpPr/>
          <p:nvPr/>
        </p:nvSpPr>
        <p:spPr>
          <a:xfrm>
            <a:off x="695642" y="4539116"/>
            <a:ext cx="2001574" cy="338554"/>
          </a:xfrm>
          <a:prstGeom prst="rect">
            <a:avLst/>
          </a:prstGeom>
        </p:spPr>
        <p:txBody>
          <a:bodyPr wrap="none">
            <a:spAutoFit/>
          </a:bodyPr>
          <a:lstStyle/>
          <a:p>
            <a:pPr marL="285750" indent="-285750">
              <a:buFont typeface="Arial" panose="020B0604020202020204" pitchFamily="34" charset="0"/>
              <a:buChar char="•"/>
            </a:pPr>
            <a:r>
              <a:rPr lang="cs-CZ" sz="1600" b="1" u="sng" dirty="0" err="1" smtClean="0">
                <a:latin typeface="Calibri" panose="020F0502020204030204" pitchFamily="34" charset="0"/>
                <a:cs typeface="Calibri" panose="020F0502020204030204" pitchFamily="34" charset="0"/>
              </a:rPr>
              <a:t>Cleaning</a:t>
            </a:r>
            <a:r>
              <a:rPr lang="cs-CZ" sz="1600" b="1" u="sng" dirty="0" smtClean="0">
                <a:latin typeface="Calibri" panose="020F0502020204030204" pitchFamily="34" charset="0"/>
                <a:cs typeface="Calibri" panose="020F0502020204030204" pitchFamily="34" charset="0"/>
              </a:rPr>
              <a:t> </a:t>
            </a:r>
            <a:r>
              <a:rPr lang="cs-CZ" sz="1600" b="1" u="sng" dirty="0" err="1" smtClean="0">
                <a:latin typeface="Calibri" panose="020F0502020204030204" pitchFamily="34" charset="0"/>
                <a:cs typeface="Calibri" panose="020F0502020204030204" pitchFamily="34" charset="0"/>
              </a:rPr>
              <a:t>Products</a:t>
            </a:r>
            <a:endParaRPr lang="cs-CZ" sz="1600" b="1" u="sng" dirty="0">
              <a:latin typeface="Calibri" panose="020F0502020204030204" pitchFamily="34" charset="0"/>
              <a:cs typeface="Calibri" panose="020F0502020204030204" pitchFamily="34" charset="0"/>
            </a:endParaRPr>
          </a:p>
        </p:txBody>
      </p:sp>
      <p:sp>
        <p:nvSpPr>
          <p:cNvPr id="13" name="Obdélník 12"/>
          <p:cNvSpPr/>
          <p:nvPr/>
        </p:nvSpPr>
        <p:spPr>
          <a:xfrm>
            <a:off x="1042218" y="4900754"/>
            <a:ext cx="10440629" cy="584775"/>
          </a:xfrm>
          <a:prstGeom prst="rect">
            <a:avLst/>
          </a:prstGeom>
        </p:spPr>
        <p:txBody>
          <a:bodyPr wrap="square">
            <a:spAutoFit/>
          </a:bodyPr>
          <a:lstStyle/>
          <a:p>
            <a:r>
              <a:rPr lang="cs-CZ" sz="1600" dirty="0" err="1">
                <a:latin typeface="Calibri" panose="020F0502020204030204" pitchFamily="34" charset="0"/>
                <a:cs typeface="Calibri" panose="020F0502020204030204" pitchFamily="34" charset="0"/>
              </a:rPr>
              <a:t>ABchimie</a:t>
            </a:r>
            <a:r>
              <a:rPr lang="cs-CZ" sz="1600" dirty="0">
                <a:latin typeface="Calibri" panose="020F0502020204030204" pitchFamily="34" charset="0"/>
                <a:cs typeface="Calibri" panose="020F0502020204030204" pitchFamily="34" charset="0"/>
              </a:rPr>
              <a:t> </a:t>
            </a:r>
            <a:r>
              <a:rPr lang="cs-CZ" sz="1600" dirty="0" err="1">
                <a:latin typeface="Calibri" panose="020F0502020204030204" pitchFamily="34" charset="0"/>
                <a:cs typeface="Calibri" panose="020F0502020204030204" pitchFamily="34" charset="0"/>
              </a:rPr>
              <a:t>offers</a:t>
            </a:r>
            <a:r>
              <a:rPr lang="cs-CZ" sz="1600" dirty="0">
                <a:latin typeface="Calibri" panose="020F0502020204030204" pitchFamily="34" charset="0"/>
                <a:cs typeface="Calibri" panose="020F0502020204030204" pitchFamily="34" charset="0"/>
              </a:rPr>
              <a:t> a </a:t>
            </a:r>
            <a:r>
              <a:rPr lang="cs-CZ" sz="1600" dirty="0" err="1">
                <a:latin typeface="Calibri" panose="020F0502020204030204" pitchFamily="34" charset="0"/>
                <a:cs typeface="Calibri" panose="020F0502020204030204" pitchFamily="34" charset="0"/>
              </a:rPr>
              <a:t>range</a:t>
            </a:r>
            <a:r>
              <a:rPr lang="cs-CZ" sz="1600" dirty="0">
                <a:latin typeface="Calibri" panose="020F0502020204030204" pitchFamily="34" charset="0"/>
                <a:cs typeface="Calibri" panose="020F0502020204030204" pitchFamily="34" charset="0"/>
              </a:rPr>
              <a:t> </a:t>
            </a:r>
            <a:r>
              <a:rPr lang="cs-CZ" sz="1600" dirty="0" err="1">
                <a:latin typeface="Calibri" panose="020F0502020204030204" pitchFamily="34" charset="0"/>
                <a:cs typeface="Calibri" panose="020F0502020204030204" pitchFamily="34" charset="0"/>
              </a:rPr>
              <a:t>of</a:t>
            </a:r>
            <a:r>
              <a:rPr lang="cs-CZ" sz="1600" dirty="0">
                <a:latin typeface="Calibri" panose="020F0502020204030204" pitchFamily="34" charset="0"/>
                <a:cs typeface="Calibri" panose="020F0502020204030204" pitchFamily="34" charset="0"/>
              </a:rPr>
              <a:t> </a:t>
            </a:r>
            <a:r>
              <a:rPr lang="cs-CZ" sz="1600" dirty="0" err="1">
                <a:latin typeface="Calibri" panose="020F0502020204030204" pitchFamily="34" charset="0"/>
                <a:cs typeface="Calibri" panose="020F0502020204030204" pitchFamily="34" charset="0"/>
              </a:rPr>
              <a:t>cleaning</a:t>
            </a:r>
            <a:r>
              <a:rPr lang="cs-CZ" sz="1600" dirty="0">
                <a:latin typeface="Calibri" panose="020F0502020204030204" pitchFamily="34" charset="0"/>
                <a:cs typeface="Calibri" panose="020F0502020204030204" pitchFamily="34" charset="0"/>
              </a:rPr>
              <a:t> </a:t>
            </a:r>
            <a:r>
              <a:rPr lang="cs-CZ" sz="1600" dirty="0" err="1">
                <a:latin typeface="Calibri" panose="020F0502020204030204" pitchFamily="34" charset="0"/>
                <a:cs typeface="Calibri" panose="020F0502020204030204" pitchFamily="34" charset="0"/>
              </a:rPr>
              <a:t>solutions</a:t>
            </a:r>
            <a:r>
              <a:rPr lang="cs-CZ" sz="1600" dirty="0">
                <a:latin typeface="Calibri" panose="020F0502020204030204" pitchFamily="34" charset="0"/>
                <a:cs typeface="Calibri" panose="020F0502020204030204" pitchFamily="34" charset="0"/>
              </a:rPr>
              <a:t> to </a:t>
            </a:r>
            <a:r>
              <a:rPr lang="cs-CZ" sz="1600" dirty="0" err="1">
                <a:latin typeface="Calibri" panose="020F0502020204030204" pitchFamily="34" charset="0"/>
                <a:cs typeface="Calibri" panose="020F0502020204030204" pitchFamily="34" charset="0"/>
              </a:rPr>
              <a:t>eliminate</a:t>
            </a:r>
            <a:r>
              <a:rPr lang="cs-CZ" sz="1600" dirty="0">
                <a:latin typeface="Calibri" panose="020F0502020204030204" pitchFamily="34" charset="0"/>
                <a:cs typeface="Calibri" panose="020F0502020204030204" pitchFamily="34" charset="0"/>
              </a:rPr>
              <a:t> flux </a:t>
            </a:r>
            <a:r>
              <a:rPr lang="cs-CZ" sz="1600" dirty="0" err="1">
                <a:latin typeface="Calibri" panose="020F0502020204030204" pitchFamily="34" charset="0"/>
                <a:cs typeface="Calibri" panose="020F0502020204030204" pitchFamily="34" charset="0"/>
              </a:rPr>
              <a:t>residues</a:t>
            </a:r>
            <a:r>
              <a:rPr lang="cs-CZ" sz="1600" dirty="0">
                <a:latin typeface="Calibri" panose="020F0502020204030204" pitchFamily="34" charset="0"/>
                <a:cs typeface="Calibri" panose="020F0502020204030204" pitchFamily="34" charset="0"/>
              </a:rPr>
              <a:t>, </a:t>
            </a:r>
            <a:r>
              <a:rPr lang="cs-CZ" sz="1600" dirty="0" err="1">
                <a:latin typeface="Calibri" panose="020F0502020204030204" pitchFamily="34" charset="0"/>
                <a:cs typeface="Calibri" panose="020F0502020204030204" pitchFamily="34" charset="0"/>
              </a:rPr>
              <a:t>greases</a:t>
            </a:r>
            <a:r>
              <a:rPr lang="cs-CZ" sz="1600" dirty="0">
                <a:latin typeface="Calibri" panose="020F0502020204030204" pitchFamily="34" charset="0"/>
                <a:cs typeface="Calibri" panose="020F0502020204030204" pitchFamily="34" charset="0"/>
              </a:rPr>
              <a:t>, and </a:t>
            </a:r>
            <a:r>
              <a:rPr lang="cs-CZ" sz="1600" dirty="0" err="1">
                <a:latin typeface="Calibri" panose="020F0502020204030204" pitchFamily="34" charset="0"/>
                <a:cs typeface="Calibri" panose="020F0502020204030204" pitchFamily="34" charset="0"/>
              </a:rPr>
              <a:t>other</a:t>
            </a:r>
            <a:r>
              <a:rPr lang="cs-CZ" sz="1600" dirty="0">
                <a:latin typeface="Calibri" panose="020F0502020204030204" pitchFamily="34" charset="0"/>
                <a:cs typeface="Calibri" panose="020F0502020204030204" pitchFamily="34" charset="0"/>
              </a:rPr>
              <a:t> </a:t>
            </a:r>
            <a:r>
              <a:rPr lang="cs-CZ" sz="1600" dirty="0" err="1">
                <a:latin typeface="Calibri" panose="020F0502020204030204" pitchFamily="34" charset="0"/>
                <a:cs typeface="Calibri" panose="020F0502020204030204" pitchFamily="34" charset="0"/>
              </a:rPr>
              <a:t>contaminants</a:t>
            </a:r>
            <a:r>
              <a:rPr lang="cs-CZ" sz="1600" dirty="0">
                <a:latin typeface="Calibri" panose="020F0502020204030204" pitchFamily="34" charset="0"/>
                <a:cs typeface="Calibri" panose="020F0502020204030204" pitchFamily="34" charset="0"/>
              </a:rPr>
              <a:t>, </a:t>
            </a:r>
            <a:r>
              <a:rPr lang="cs-CZ" sz="1600" dirty="0" err="1" smtClean="0">
                <a:latin typeface="Calibri" panose="020F0502020204030204" pitchFamily="34" charset="0"/>
                <a:cs typeface="Calibri" panose="020F0502020204030204" pitchFamily="34" charset="0"/>
              </a:rPr>
              <a:t>there</a:t>
            </a:r>
            <a:r>
              <a:rPr lang="cs-CZ" sz="1600" dirty="0" smtClean="0">
                <a:latin typeface="Calibri" panose="020F0502020204030204" pitchFamily="34" charset="0"/>
                <a:cs typeface="Calibri" panose="020F0502020204030204" pitchFamily="34" charset="0"/>
              </a:rPr>
              <a:t> by </a:t>
            </a:r>
            <a:r>
              <a:rPr lang="cs-CZ" sz="1600" dirty="0" err="1">
                <a:latin typeface="Calibri" panose="020F0502020204030204" pitchFamily="34" charset="0"/>
                <a:cs typeface="Calibri" panose="020F0502020204030204" pitchFamily="34" charset="0"/>
              </a:rPr>
              <a:t>increasing</a:t>
            </a:r>
            <a:r>
              <a:rPr lang="cs-CZ" sz="1600" dirty="0">
                <a:latin typeface="Calibri" panose="020F0502020204030204" pitchFamily="34" charset="0"/>
                <a:cs typeface="Calibri" panose="020F0502020204030204" pitchFamily="34" charset="0"/>
              </a:rPr>
              <a:t> </a:t>
            </a:r>
            <a:r>
              <a:rPr lang="cs-CZ" sz="1600" dirty="0" err="1">
                <a:latin typeface="Calibri" panose="020F0502020204030204" pitchFamily="34" charset="0"/>
                <a:cs typeface="Calibri" panose="020F0502020204030204" pitchFamily="34" charset="0"/>
              </a:rPr>
              <a:t>the</a:t>
            </a:r>
            <a:r>
              <a:rPr lang="cs-CZ" sz="1600" dirty="0">
                <a:latin typeface="Calibri" panose="020F0502020204030204" pitchFamily="34" charset="0"/>
                <a:cs typeface="Calibri" panose="020F0502020204030204" pitchFamily="34" charset="0"/>
              </a:rPr>
              <a:t> reliability </a:t>
            </a:r>
            <a:r>
              <a:rPr lang="cs-CZ" sz="1600" dirty="0" err="1">
                <a:latin typeface="Calibri" panose="020F0502020204030204" pitchFamily="34" charset="0"/>
                <a:cs typeface="Calibri" panose="020F0502020204030204" pitchFamily="34" charset="0"/>
              </a:rPr>
              <a:t>of</a:t>
            </a:r>
            <a:r>
              <a:rPr lang="cs-CZ" sz="1600" dirty="0">
                <a:latin typeface="Calibri" panose="020F0502020204030204" pitchFamily="34" charset="0"/>
                <a:cs typeface="Calibri" panose="020F0502020204030204" pitchFamily="34" charset="0"/>
              </a:rPr>
              <a:t> </a:t>
            </a:r>
            <a:r>
              <a:rPr lang="cs-CZ" sz="1600" dirty="0" err="1">
                <a:latin typeface="Calibri" panose="020F0502020204030204" pitchFamily="34" charset="0"/>
                <a:cs typeface="Calibri" panose="020F0502020204030204" pitchFamily="34" charset="0"/>
              </a:rPr>
              <a:t>PCBAs</a:t>
            </a:r>
            <a:r>
              <a:rPr lang="cs-CZ" sz="1600" dirty="0">
                <a:latin typeface="Calibri" panose="020F0502020204030204" pitchFamily="34" charset="0"/>
                <a:cs typeface="Calibri" panose="020F0502020204030204" pitchFamily="34" charset="0"/>
              </a:rPr>
              <a:t>. </a:t>
            </a:r>
          </a:p>
        </p:txBody>
      </p:sp>
      <p:sp>
        <p:nvSpPr>
          <p:cNvPr id="17" name="Rectangle 1"/>
          <p:cNvSpPr/>
          <p:nvPr/>
        </p:nvSpPr>
        <p:spPr>
          <a:xfrm>
            <a:off x="6" y="266497"/>
            <a:ext cx="7037389" cy="460375"/>
          </a:xfrm>
          <a:prstGeom prst="rect">
            <a:avLst/>
          </a:prstGeom>
          <a:solidFill>
            <a:srgbClr val="94C11F"/>
          </a:solidFill>
          <a:ln>
            <a:solidFill>
              <a:srgbClr val="94C11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dirty="0"/>
          </a:p>
        </p:txBody>
      </p:sp>
      <p:sp>
        <p:nvSpPr>
          <p:cNvPr id="19" name="Obdélník 18"/>
          <p:cNvSpPr/>
          <p:nvPr/>
        </p:nvSpPr>
        <p:spPr>
          <a:xfrm>
            <a:off x="760914" y="306642"/>
            <a:ext cx="5314468" cy="400110"/>
          </a:xfrm>
          <a:prstGeom prst="rect">
            <a:avLst/>
          </a:prstGeom>
        </p:spPr>
        <p:txBody>
          <a:bodyPr wrap="none">
            <a:spAutoFit/>
          </a:bodyPr>
          <a:lstStyle/>
          <a:p>
            <a:r>
              <a:rPr lang="cs-CZ" sz="2000" b="1" dirty="0">
                <a:solidFill>
                  <a:schemeClr val="bg1"/>
                </a:solidFill>
              </a:rPr>
              <a:t>AB CHIMIE PRODUCT RANGE OVERVIEW</a:t>
            </a:r>
            <a:endParaRPr lang="cs-CZ" sz="2000" dirty="0">
              <a:solidFill>
                <a:schemeClr val="bg1"/>
              </a:solidFill>
              <a:effectLst/>
            </a:endParaRPr>
          </a:p>
        </p:txBody>
      </p:sp>
    </p:spTree>
    <p:extLst>
      <p:ext uri="{BB962C8B-B14F-4D97-AF65-F5344CB8AC3E}">
        <p14:creationId xmlns:p14="http://schemas.microsoft.com/office/powerpoint/2010/main" val="141718966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30604" y="1948529"/>
            <a:ext cx="1002771" cy="27206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5"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58917" y="1789565"/>
            <a:ext cx="2533053" cy="28418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2" name="Rectangle 1"/>
          <p:cNvSpPr/>
          <p:nvPr/>
        </p:nvSpPr>
        <p:spPr>
          <a:xfrm>
            <a:off x="-2" y="4412889"/>
            <a:ext cx="7037389" cy="460375"/>
          </a:xfrm>
          <a:prstGeom prst="rect">
            <a:avLst/>
          </a:prstGeom>
          <a:solidFill>
            <a:srgbClr val="94C11F"/>
          </a:solidFill>
          <a:ln>
            <a:solidFill>
              <a:srgbClr val="94C11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a:p>
        </p:txBody>
      </p:sp>
      <p:pic>
        <p:nvPicPr>
          <p:cNvPr id="102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784352" y="567371"/>
            <a:ext cx="2786987" cy="6549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ZoneTexte 7"/>
          <p:cNvSpPr txBox="1"/>
          <p:nvPr/>
        </p:nvSpPr>
        <p:spPr>
          <a:xfrm>
            <a:off x="-1257" y="4400541"/>
            <a:ext cx="6282814" cy="461665"/>
          </a:xfrm>
          <a:prstGeom prst="rect">
            <a:avLst/>
          </a:prstGeom>
          <a:noFill/>
        </p:spPr>
        <p:txBody>
          <a:bodyPr wrap="square">
            <a:spAutoFit/>
          </a:bodyPr>
          <a:lstStyle/>
          <a:p>
            <a:pPr algn="ctr" fontAlgn="auto">
              <a:spcBef>
                <a:spcPts val="0"/>
              </a:spcBef>
              <a:spcAft>
                <a:spcPts val="0"/>
              </a:spcAft>
              <a:defRPr/>
            </a:pPr>
            <a:r>
              <a:rPr lang="cs-CZ" sz="2400" b="1" dirty="0" smtClean="0">
                <a:latin typeface="Century Gothic" panose="020B0502020202020204" pitchFamily="34" charset="0"/>
                <a:cs typeface="+mn-cs"/>
                <a:sym typeface="Wingdings" panose="05000000000000000000" pitchFamily="2" charset="2"/>
              </a:rPr>
              <a:t>	</a:t>
            </a:r>
            <a:r>
              <a:rPr lang="fr-FR" sz="2000" b="1" dirty="0" smtClean="0">
                <a:solidFill>
                  <a:schemeClr val="bg1"/>
                </a:solidFill>
                <a:latin typeface="Calibri" panose="020F0502020204030204" pitchFamily="34" charset="0"/>
                <a:cs typeface="Calibri" panose="020F0502020204030204" pitchFamily="34" charset="0"/>
                <a:sym typeface="Wingdings" panose="05000000000000000000" pitchFamily="2" charset="2"/>
              </a:rPr>
              <a:t>AVR80 BA </a:t>
            </a:r>
            <a:r>
              <a:rPr lang="cs-CZ" sz="2000" b="1" dirty="0" smtClean="0">
                <a:solidFill>
                  <a:schemeClr val="bg1"/>
                </a:solidFill>
                <a:latin typeface="Calibri" panose="020F0502020204030204" pitchFamily="34" charset="0"/>
                <a:cs typeface="Calibri" panose="020F0502020204030204" pitchFamily="34" charset="0"/>
                <a:sym typeface="Wingdings" panose="05000000000000000000" pitchFamily="2" charset="2"/>
              </a:rPr>
              <a:t>GEL</a:t>
            </a:r>
            <a:endParaRPr lang="fr-FR" sz="2000" b="1" dirty="0">
              <a:solidFill>
                <a:schemeClr val="bg1"/>
              </a:solidFill>
              <a:latin typeface="Calibri" panose="020F0502020204030204" pitchFamily="34" charset="0"/>
              <a:cs typeface="Calibri" panose="020F0502020204030204" pitchFamily="34" charset="0"/>
            </a:endParaRPr>
          </a:p>
        </p:txBody>
      </p:sp>
      <p:sp>
        <p:nvSpPr>
          <p:cNvPr id="15" name="ZoneTexte 24">
            <a:extLst>
              <a:ext uri="{FF2B5EF4-FFF2-40B4-BE49-F238E27FC236}">
                <a16:creationId xmlns:a16="http://schemas.microsoft.com/office/drawing/2014/main" xmlns="" id="{05C95229-7D3C-4F2C-BA39-E6A32BF2D946}"/>
              </a:ext>
            </a:extLst>
          </p:cNvPr>
          <p:cNvSpPr txBox="1"/>
          <p:nvPr/>
        </p:nvSpPr>
        <p:spPr>
          <a:xfrm>
            <a:off x="367994" y="1843075"/>
            <a:ext cx="6559684" cy="2308324"/>
          </a:xfrm>
          <a:prstGeom prst="rect">
            <a:avLst/>
          </a:prstGeom>
          <a:noFill/>
        </p:spPr>
        <p:txBody>
          <a:bodyPr wrap="square">
            <a:spAutoFit/>
          </a:bodyPr>
          <a:lstStyle/>
          <a:p>
            <a:pPr marL="742950" lvl="1" indent="-285750">
              <a:buFont typeface="Arial" panose="020B0604020202020204" pitchFamily="34" charset="0"/>
              <a:buChar char="•"/>
            </a:pPr>
            <a:r>
              <a:rPr lang="en-US" dirty="0" smtClean="0">
                <a:latin typeface="+mn-lt"/>
                <a:cs typeface="Calibri" panose="020F0502020204030204" pitchFamily="34" charset="0"/>
              </a:rPr>
              <a:t>Wide </a:t>
            </a:r>
            <a:r>
              <a:rPr lang="en-US" dirty="0">
                <a:latin typeface="+mn-lt"/>
                <a:cs typeface="Calibri" panose="020F0502020204030204" pitchFamily="34" charset="0"/>
              </a:rPr>
              <a:t>temperature range -65°C to +150°C</a:t>
            </a:r>
          </a:p>
          <a:p>
            <a:pPr marL="742950" lvl="1" indent="-285750">
              <a:buFont typeface="Arial" panose="020B0604020202020204" pitchFamily="34" charset="0"/>
              <a:buChar char="•"/>
            </a:pPr>
            <a:r>
              <a:rPr lang="en-US" dirty="0">
                <a:latin typeface="+mn-lt"/>
                <a:cs typeface="Calibri" panose="020F0502020204030204" pitchFamily="34" charset="0"/>
              </a:rPr>
              <a:t>Transparent coating with UV TRACER</a:t>
            </a:r>
          </a:p>
          <a:p>
            <a:pPr marL="742950" lvl="1" indent="-285750">
              <a:buFont typeface="Arial" panose="020B0604020202020204" pitchFamily="34" charset="0"/>
              <a:buChar char="•"/>
            </a:pPr>
            <a:r>
              <a:rPr lang="en-US" dirty="0">
                <a:latin typeface="+mn-lt"/>
                <a:cs typeface="Calibri" panose="020F0502020204030204" pitchFamily="34" charset="0"/>
              </a:rPr>
              <a:t>Can be partially or totally removed with ABchimie SND</a:t>
            </a:r>
          </a:p>
          <a:p>
            <a:pPr marL="742950" lvl="1" indent="-285750">
              <a:buFont typeface="Arial" panose="020B0604020202020204" pitchFamily="34" charset="0"/>
              <a:buChar char="•"/>
            </a:pPr>
            <a:r>
              <a:rPr lang="en-US" dirty="0">
                <a:latin typeface="+mn-lt"/>
                <a:cs typeface="Calibri" panose="020F0502020204030204" pitchFamily="34" charset="0"/>
              </a:rPr>
              <a:t>Drying Time: </a:t>
            </a:r>
          </a:p>
          <a:p>
            <a:pPr marL="1200150" lvl="2" indent="-285750">
              <a:buFont typeface="Arial" panose="020B0604020202020204" pitchFamily="34" charset="0"/>
              <a:buChar char="•"/>
            </a:pPr>
            <a:r>
              <a:rPr lang="en-US" dirty="0">
                <a:latin typeface="+mn-lt"/>
                <a:cs typeface="Calibri" panose="020F0502020204030204" pitchFamily="34" charset="0"/>
              </a:rPr>
              <a:t>&lt;20 min. touch dry</a:t>
            </a:r>
          </a:p>
          <a:p>
            <a:pPr marL="1200150" lvl="2" indent="-285750">
              <a:buFont typeface="Arial" panose="020B0604020202020204" pitchFamily="34" charset="0"/>
              <a:buChar char="•"/>
            </a:pPr>
            <a:r>
              <a:rPr lang="en-US" dirty="0">
                <a:latin typeface="+mn-lt"/>
                <a:cs typeface="Calibri" panose="020F0502020204030204" pitchFamily="34" charset="0"/>
              </a:rPr>
              <a:t>24 hours optimum properties </a:t>
            </a:r>
          </a:p>
          <a:p>
            <a:pPr marL="742950" lvl="1" indent="-285750">
              <a:buFont typeface="Arial" panose="020B0604020202020204" pitchFamily="34" charset="0"/>
              <a:buChar char="•"/>
            </a:pPr>
            <a:r>
              <a:rPr lang="en-US" dirty="0">
                <a:latin typeface="+mn-lt"/>
                <a:cs typeface="Calibri" panose="020F0502020204030204" pitchFamily="34" charset="0"/>
              </a:rPr>
              <a:t>Packaging : </a:t>
            </a:r>
            <a:r>
              <a:rPr lang="en-US" dirty="0" smtClean="0">
                <a:latin typeface="+mn-lt"/>
                <a:cs typeface="Calibri" panose="020F0502020204030204" pitchFamily="34" charset="0"/>
              </a:rPr>
              <a:t>Can</a:t>
            </a:r>
            <a:r>
              <a:rPr lang="cs-CZ" dirty="0" smtClean="0">
                <a:latin typeface="+mn-lt"/>
                <a:cs typeface="Calibri" panose="020F0502020204030204" pitchFamily="34" charset="0"/>
              </a:rPr>
              <a:t>, </a:t>
            </a:r>
            <a:r>
              <a:rPr lang="en-US" dirty="0" smtClean="0">
                <a:latin typeface="+mn-lt"/>
                <a:cs typeface="Calibri" panose="020F0502020204030204" pitchFamily="34" charset="0"/>
              </a:rPr>
              <a:t>Aerosol</a:t>
            </a:r>
            <a:r>
              <a:rPr lang="cs-CZ" dirty="0" smtClean="0">
                <a:latin typeface="+mn-lt"/>
                <a:cs typeface="Calibri" panose="020F0502020204030204" pitchFamily="34" charset="0"/>
              </a:rPr>
              <a:t>, </a:t>
            </a:r>
            <a:r>
              <a:rPr lang="en-US" dirty="0" smtClean="0">
                <a:latin typeface="+mn-lt"/>
                <a:cs typeface="Calibri" panose="020F0502020204030204" pitchFamily="34" charset="0"/>
              </a:rPr>
              <a:t>Pen</a:t>
            </a:r>
            <a:r>
              <a:rPr lang="cs-CZ" dirty="0" smtClean="0">
                <a:latin typeface="+mn-lt"/>
                <a:cs typeface="Calibri" panose="020F0502020204030204" pitchFamily="34" charset="0"/>
              </a:rPr>
              <a:t>, </a:t>
            </a:r>
            <a:r>
              <a:rPr lang="fr-FR" dirty="0" smtClean="0">
                <a:latin typeface="+mn-lt"/>
                <a:cs typeface="Calibri" panose="020F0502020204030204" pitchFamily="34" charset="0"/>
              </a:rPr>
              <a:t>Bottle </a:t>
            </a:r>
            <a:r>
              <a:rPr lang="fr-FR" dirty="0">
                <a:latin typeface="+mn-lt"/>
                <a:cs typeface="Calibri" panose="020F0502020204030204" pitchFamily="34" charset="0"/>
              </a:rPr>
              <a:t>(10 ml)</a:t>
            </a:r>
          </a:p>
          <a:p>
            <a:pPr marL="742950" lvl="1" indent="-285750">
              <a:buFont typeface="Arial" panose="020B0604020202020204" pitchFamily="34" charset="0"/>
              <a:buChar char="•"/>
            </a:pPr>
            <a:r>
              <a:rPr lang="fr-FR" b="1" dirty="0" smtClean="0">
                <a:latin typeface="+mn-lt"/>
                <a:cs typeface="Calibri" panose="020F0502020204030204" pitchFamily="34" charset="0"/>
              </a:rPr>
              <a:t>NO</a:t>
            </a:r>
            <a:r>
              <a:rPr lang="cs-CZ" b="1" dirty="0" smtClean="0">
                <a:latin typeface="+mn-lt"/>
                <a:cs typeface="Calibri" panose="020F0502020204030204" pitchFamily="34" charset="0"/>
              </a:rPr>
              <a:t>N</a:t>
            </a:r>
            <a:r>
              <a:rPr lang="fr-FR" b="1" dirty="0" smtClean="0">
                <a:latin typeface="+mn-lt"/>
                <a:cs typeface="Calibri" panose="020F0502020204030204" pitchFamily="34" charset="0"/>
              </a:rPr>
              <a:t> </a:t>
            </a:r>
            <a:r>
              <a:rPr lang="fr-FR" b="1" dirty="0">
                <a:latin typeface="+mn-lt"/>
                <a:cs typeface="Calibri" panose="020F0502020204030204" pitchFamily="34" charset="0"/>
              </a:rPr>
              <a:t>TOXIC</a:t>
            </a:r>
          </a:p>
        </p:txBody>
      </p:sp>
      <p:sp>
        <p:nvSpPr>
          <p:cNvPr id="8"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cs-CZ" altLang="cs-CZ" sz="1800" b="0" i="0" u="none" strike="noStrike" cap="none" normalizeH="0" baseline="0" smtClean="0">
              <a:ln>
                <a:noFill/>
              </a:ln>
              <a:solidFill>
                <a:schemeClr val="tx1"/>
              </a:solidFill>
              <a:effectLst/>
              <a:latin typeface="Arial" charset="0"/>
              <a:cs typeface="Arial" charset="0"/>
            </a:endParaRPr>
          </a:p>
        </p:txBody>
      </p:sp>
      <p:pic>
        <p:nvPicPr>
          <p:cNvPr id="2053"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636641" y="4464458"/>
            <a:ext cx="2190699" cy="3572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4"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flipH="1">
            <a:off x="7037387" y="3044602"/>
            <a:ext cx="770044" cy="14704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8" name="Skupina 17"/>
          <p:cNvGrpSpPr/>
          <p:nvPr/>
        </p:nvGrpSpPr>
        <p:grpSpPr>
          <a:xfrm>
            <a:off x="5154612" y="5622811"/>
            <a:ext cx="7037388" cy="460375"/>
            <a:chOff x="0" y="4515062"/>
            <a:chExt cx="7037388" cy="460375"/>
          </a:xfrm>
        </p:grpSpPr>
        <p:sp>
          <p:nvSpPr>
            <p:cNvPr id="26" name="Rectangle 1"/>
            <p:cNvSpPr/>
            <p:nvPr/>
          </p:nvSpPr>
          <p:spPr>
            <a:xfrm>
              <a:off x="0" y="4515062"/>
              <a:ext cx="7037388" cy="460375"/>
            </a:xfrm>
            <a:prstGeom prst="rect">
              <a:avLst/>
            </a:prstGeom>
            <a:solidFill>
              <a:srgbClr val="94C11F"/>
            </a:solidFill>
            <a:ln>
              <a:solidFill>
                <a:srgbClr val="94C11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a:p>
          </p:txBody>
        </p:sp>
        <p:sp>
          <p:nvSpPr>
            <p:cNvPr id="9" name="Obdélník 8"/>
            <p:cNvSpPr/>
            <p:nvPr/>
          </p:nvSpPr>
          <p:spPr>
            <a:xfrm>
              <a:off x="218812" y="4560739"/>
              <a:ext cx="2712537" cy="369332"/>
            </a:xfrm>
            <a:prstGeom prst="rect">
              <a:avLst/>
            </a:prstGeom>
          </p:spPr>
          <p:txBody>
            <a:bodyPr wrap="none">
              <a:spAutoFit/>
            </a:bodyPr>
            <a:lstStyle/>
            <a:p>
              <a:r>
                <a:rPr lang="fr-FR" b="1" dirty="0">
                  <a:solidFill>
                    <a:schemeClr val="bg1"/>
                  </a:solidFill>
                  <a:latin typeface="+mn-lt"/>
                  <a:cs typeface="Calibri" panose="020F0502020204030204" pitchFamily="34" charset="0"/>
                  <a:sym typeface="Wingdings" panose="05000000000000000000" pitchFamily="2" charset="2"/>
                </a:rPr>
                <a:t>APPLICATION </a:t>
              </a:r>
              <a:r>
                <a:rPr lang="fr-FR" b="1" dirty="0" smtClean="0">
                  <a:solidFill>
                    <a:schemeClr val="bg1"/>
                  </a:solidFill>
                  <a:latin typeface="+mn-lt"/>
                  <a:cs typeface="Calibri" panose="020F0502020204030204" pitchFamily="34" charset="0"/>
                  <a:sym typeface="Wingdings" panose="05000000000000000000" pitchFamily="2" charset="2"/>
                </a:rPr>
                <a:t>INDUSTRIES</a:t>
              </a:r>
              <a:r>
                <a:rPr lang="cs-CZ" b="1" dirty="0" smtClean="0">
                  <a:solidFill>
                    <a:schemeClr val="bg1"/>
                  </a:solidFill>
                  <a:latin typeface="+mn-lt"/>
                  <a:cs typeface="Calibri" panose="020F0502020204030204" pitchFamily="34" charset="0"/>
                  <a:sym typeface="Wingdings" panose="05000000000000000000" pitchFamily="2" charset="2"/>
                </a:rPr>
                <a:t>:</a:t>
              </a:r>
              <a:endParaRPr lang="cs-CZ" dirty="0">
                <a:solidFill>
                  <a:schemeClr val="bg1"/>
                </a:solidFill>
                <a:latin typeface="+mn-lt"/>
                <a:cs typeface="Calibri" panose="020F0502020204030204" pitchFamily="34" charset="0"/>
              </a:endParaRPr>
            </a:p>
          </p:txBody>
        </p:sp>
      </p:grpSp>
      <p:sp>
        <p:nvSpPr>
          <p:cNvPr id="27" name="Obdélník 26"/>
          <p:cNvSpPr/>
          <p:nvPr/>
        </p:nvSpPr>
        <p:spPr>
          <a:xfrm>
            <a:off x="5227619" y="6213264"/>
            <a:ext cx="6764351" cy="369332"/>
          </a:xfrm>
          <a:prstGeom prst="rect">
            <a:avLst/>
          </a:prstGeom>
        </p:spPr>
        <p:txBody>
          <a:bodyPr wrap="none">
            <a:spAutoFit/>
          </a:bodyPr>
          <a:lstStyle/>
          <a:p>
            <a:pPr marL="0" lvl="2" algn="r"/>
            <a:r>
              <a:rPr lang="cs-CZ" altLang="fr-FR" b="1" dirty="0">
                <a:latin typeface="+mn-lt"/>
                <a:cs typeface="Calibri" panose="020F0502020204030204" pitchFamily="34" charset="0"/>
              </a:rPr>
              <a:t>a</a:t>
            </a:r>
            <a:r>
              <a:rPr lang="fr-FR" altLang="fr-FR" b="1" dirty="0" smtClean="0">
                <a:latin typeface="+mn-lt"/>
                <a:cs typeface="Calibri" panose="020F0502020204030204" pitchFamily="34" charset="0"/>
              </a:rPr>
              <a:t>utomotive</a:t>
            </a:r>
            <a:r>
              <a:rPr lang="cs-CZ" altLang="fr-FR" b="1" dirty="0">
                <a:latin typeface="+mn-lt"/>
                <a:cs typeface="Calibri" panose="020F0502020204030204" pitchFamily="34" charset="0"/>
              </a:rPr>
              <a:t>, </a:t>
            </a:r>
            <a:r>
              <a:rPr lang="cs-CZ" altLang="fr-FR" b="1" dirty="0" smtClean="0">
                <a:latin typeface="+mn-lt"/>
                <a:cs typeface="Calibri" panose="020F0502020204030204" pitchFamily="34" charset="0"/>
              </a:rPr>
              <a:t>a</a:t>
            </a:r>
            <a:r>
              <a:rPr lang="fr-FR" altLang="fr-FR" b="1" dirty="0" smtClean="0">
                <a:latin typeface="+mn-lt"/>
                <a:cs typeface="Calibri" panose="020F0502020204030204" pitchFamily="34" charset="0"/>
              </a:rPr>
              <a:t>erospace</a:t>
            </a:r>
            <a:r>
              <a:rPr lang="cs-CZ" altLang="fr-FR" b="1" dirty="0">
                <a:latin typeface="+mn-lt"/>
                <a:cs typeface="Calibri" panose="020F0502020204030204" pitchFamily="34" charset="0"/>
              </a:rPr>
              <a:t>, </a:t>
            </a:r>
            <a:r>
              <a:rPr lang="cs-CZ" altLang="fr-FR" b="1" dirty="0" smtClean="0">
                <a:latin typeface="+mn-lt"/>
                <a:cs typeface="Calibri" panose="020F0502020204030204" pitchFamily="34" charset="0"/>
              </a:rPr>
              <a:t>m</a:t>
            </a:r>
            <a:r>
              <a:rPr lang="fr-FR" altLang="fr-FR" b="1" dirty="0" smtClean="0">
                <a:latin typeface="+mn-lt"/>
                <a:cs typeface="Calibri" panose="020F0502020204030204" pitchFamily="34" charset="0"/>
              </a:rPr>
              <a:t>ilitary</a:t>
            </a:r>
            <a:r>
              <a:rPr lang="cs-CZ" altLang="fr-FR" b="1" dirty="0">
                <a:latin typeface="+mn-lt"/>
                <a:cs typeface="Calibri" panose="020F0502020204030204" pitchFamily="34" charset="0"/>
              </a:rPr>
              <a:t>, </a:t>
            </a:r>
            <a:r>
              <a:rPr lang="cs-CZ" altLang="fr-FR" b="1" dirty="0" smtClean="0">
                <a:latin typeface="+mn-lt"/>
                <a:cs typeface="Calibri" panose="020F0502020204030204" pitchFamily="34" charset="0"/>
              </a:rPr>
              <a:t>h</a:t>
            </a:r>
            <a:r>
              <a:rPr lang="fr-FR" altLang="fr-FR" b="1" dirty="0" smtClean="0">
                <a:latin typeface="+mn-lt"/>
                <a:cs typeface="Calibri" panose="020F0502020204030204" pitchFamily="34" charset="0"/>
              </a:rPr>
              <a:t>omeappliances</a:t>
            </a:r>
            <a:r>
              <a:rPr lang="cs-CZ" altLang="fr-FR" b="1" dirty="0">
                <a:latin typeface="+mn-lt"/>
                <a:cs typeface="Calibri" panose="020F0502020204030204" pitchFamily="34" charset="0"/>
              </a:rPr>
              <a:t>, </a:t>
            </a:r>
            <a:r>
              <a:rPr lang="cs-CZ" altLang="fr-FR" b="1" dirty="0" smtClean="0">
                <a:latin typeface="+mn-lt"/>
                <a:cs typeface="Calibri" panose="020F0502020204030204" pitchFamily="34" charset="0"/>
              </a:rPr>
              <a:t>m</a:t>
            </a:r>
            <a:r>
              <a:rPr lang="fr-FR" altLang="fr-FR" b="1" dirty="0" smtClean="0">
                <a:latin typeface="+mn-lt"/>
                <a:cs typeface="Calibri" panose="020F0502020204030204" pitchFamily="34" charset="0"/>
              </a:rPr>
              <a:t>edical</a:t>
            </a:r>
            <a:r>
              <a:rPr lang="cs-CZ" altLang="fr-FR" b="1" dirty="0">
                <a:latin typeface="+mn-lt"/>
                <a:cs typeface="Calibri" panose="020F0502020204030204" pitchFamily="34" charset="0"/>
              </a:rPr>
              <a:t>, </a:t>
            </a:r>
            <a:r>
              <a:rPr lang="cs-CZ" altLang="fr-FR" b="1" dirty="0" smtClean="0">
                <a:latin typeface="+mn-lt"/>
                <a:cs typeface="Calibri" panose="020F0502020204030204" pitchFamily="34" charset="0"/>
              </a:rPr>
              <a:t>i</a:t>
            </a:r>
            <a:r>
              <a:rPr lang="fr-FR" altLang="fr-FR" b="1" dirty="0" smtClean="0">
                <a:latin typeface="+mn-lt"/>
                <a:cs typeface="Calibri" panose="020F0502020204030204" pitchFamily="34" charset="0"/>
              </a:rPr>
              <a:t>ndustrial</a:t>
            </a:r>
            <a:endParaRPr lang="cs-CZ" dirty="0">
              <a:latin typeface="+mn-lt"/>
              <a:cs typeface="Calibri" panose="020F0502020204030204" pitchFamily="34" charset="0"/>
            </a:endParaRPr>
          </a:p>
        </p:txBody>
      </p:sp>
      <p:sp>
        <p:nvSpPr>
          <p:cNvPr id="17" name="Obdélník 16"/>
          <p:cNvSpPr/>
          <p:nvPr/>
        </p:nvSpPr>
        <p:spPr>
          <a:xfrm>
            <a:off x="223241" y="903837"/>
            <a:ext cx="8264175" cy="923330"/>
          </a:xfrm>
          <a:prstGeom prst="rect">
            <a:avLst/>
          </a:prstGeom>
        </p:spPr>
        <p:txBody>
          <a:bodyPr wrap="square">
            <a:spAutoFit/>
          </a:bodyPr>
          <a:lstStyle/>
          <a:p>
            <a:pPr algn="just"/>
            <a:r>
              <a:rPr lang="en-US" dirty="0">
                <a:latin typeface="+mn-lt"/>
              </a:rPr>
              <a:t>A flexible, transparent acrylic conformal coating designed for the protection of electronic circuitry. It offers excellent adhesion under all climatic conditions and fluoresces under UV light to aid inspection.</a:t>
            </a:r>
            <a:endParaRPr lang="cs-CZ" dirty="0">
              <a:latin typeface="+mn-lt"/>
            </a:endParaRPr>
          </a:p>
        </p:txBody>
      </p:sp>
      <p:sp>
        <p:nvSpPr>
          <p:cNvPr id="33" name="ZoneTexte 7"/>
          <p:cNvSpPr txBox="1"/>
          <p:nvPr/>
        </p:nvSpPr>
        <p:spPr>
          <a:xfrm>
            <a:off x="223241" y="4867319"/>
            <a:ext cx="9871589" cy="646331"/>
          </a:xfrm>
          <a:prstGeom prst="rect">
            <a:avLst/>
          </a:prstGeom>
          <a:noFill/>
        </p:spPr>
        <p:txBody>
          <a:bodyPr wrap="square">
            <a:spAutoFit/>
          </a:bodyPr>
          <a:lstStyle/>
          <a:p>
            <a:pPr fontAlgn="auto">
              <a:spcBef>
                <a:spcPts val="0"/>
              </a:spcBef>
              <a:spcAft>
                <a:spcPts val="0"/>
              </a:spcAft>
              <a:defRPr/>
            </a:pPr>
            <a:r>
              <a:rPr lang="en-US" dirty="0" smtClean="0">
                <a:latin typeface="+mn-lt"/>
              </a:rPr>
              <a:t>A </a:t>
            </a:r>
            <a:r>
              <a:rPr lang="en-US" dirty="0">
                <a:latin typeface="+mn-lt"/>
              </a:rPr>
              <a:t>gel variant of the </a:t>
            </a:r>
            <a:r>
              <a:rPr lang="en-US" dirty="0" smtClean="0">
                <a:latin typeface="+mn-lt"/>
              </a:rPr>
              <a:t>AVR80</a:t>
            </a:r>
            <a:r>
              <a:rPr lang="cs-CZ" dirty="0" smtClean="0">
                <a:latin typeface="+mn-lt"/>
              </a:rPr>
              <a:t> BA</a:t>
            </a:r>
            <a:r>
              <a:rPr lang="en-US" dirty="0" smtClean="0">
                <a:latin typeface="+mn-lt"/>
              </a:rPr>
              <a:t>, </a:t>
            </a:r>
            <a:r>
              <a:rPr lang="en-US" dirty="0">
                <a:latin typeface="+mn-lt"/>
              </a:rPr>
              <a:t>providing a thicker, more localized protective layer. It maintains the same protective properties and is ideal for applications requiring precise application</a:t>
            </a:r>
            <a:r>
              <a:rPr lang="en-US" dirty="0" smtClean="0">
                <a:latin typeface="+mn-lt"/>
              </a:rPr>
              <a:t>.</a:t>
            </a:r>
            <a:r>
              <a:rPr lang="cs-CZ" dirty="0" smtClean="0">
                <a:latin typeface="+mn-lt"/>
              </a:rPr>
              <a:t> </a:t>
            </a:r>
            <a:endParaRPr lang="fr-FR" dirty="0">
              <a:latin typeface="+mn-lt"/>
            </a:endParaRPr>
          </a:p>
        </p:txBody>
      </p:sp>
      <p:sp>
        <p:nvSpPr>
          <p:cNvPr id="10" name="Rectangle 1"/>
          <p:cNvSpPr/>
          <p:nvPr/>
        </p:nvSpPr>
        <p:spPr>
          <a:xfrm>
            <a:off x="-1" y="436484"/>
            <a:ext cx="7037389" cy="460375"/>
          </a:xfrm>
          <a:prstGeom prst="rect">
            <a:avLst/>
          </a:prstGeom>
          <a:solidFill>
            <a:srgbClr val="94C11F"/>
          </a:solidFill>
          <a:ln>
            <a:solidFill>
              <a:srgbClr val="94C11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a:p>
        </p:txBody>
      </p:sp>
      <p:pic>
        <p:nvPicPr>
          <p:cNvPr id="35" name="Image 2" descr="Une image contenant signe&#10;&#10;Description générée automatiquement"/>
          <p:cNvPicPr>
            <a:picLocks noChangeAspect="1"/>
          </p:cNvPicPr>
          <p:nvPr/>
        </p:nvPicPr>
        <p:blipFill>
          <a:blip r:embed="rId8"/>
          <a:srcRect/>
          <a:stretch>
            <a:fillRect/>
          </a:stretch>
        </p:blipFill>
        <p:spPr bwMode="auto">
          <a:xfrm>
            <a:off x="338138" y="5564188"/>
            <a:ext cx="2138362" cy="1268412"/>
          </a:xfrm>
          <a:prstGeom prst="rect">
            <a:avLst/>
          </a:prstGeom>
          <a:noFill/>
          <a:ln w="9525">
            <a:noFill/>
            <a:miter lim="800000"/>
            <a:headEnd/>
            <a:tailEnd/>
          </a:ln>
        </p:spPr>
      </p:pic>
      <p:sp>
        <p:nvSpPr>
          <p:cNvPr id="22" name="Obdélník 21"/>
          <p:cNvSpPr/>
          <p:nvPr/>
        </p:nvSpPr>
        <p:spPr>
          <a:xfrm>
            <a:off x="338138" y="463954"/>
            <a:ext cx="4844916" cy="400110"/>
          </a:xfrm>
          <a:prstGeom prst="rect">
            <a:avLst/>
          </a:prstGeom>
        </p:spPr>
        <p:txBody>
          <a:bodyPr wrap="none">
            <a:spAutoFit/>
          </a:bodyPr>
          <a:lstStyle/>
          <a:p>
            <a:r>
              <a:rPr lang="cs-CZ" sz="2000" b="1" dirty="0" smtClean="0">
                <a:solidFill>
                  <a:schemeClr val="bg1"/>
                </a:solidFill>
                <a:latin typeface="+mn-lt"/>
                <a:cs typeface="Calibri" panose="020F0502020204030204" pitchFamily="34" charset="0"/>
              </a:rPr>
              <a:t>ACRYLIC CONFORMAL COATING  - AVR80 BA</a:t>
            </a:r>
            <a:endParaRPr lang="cs-CZ" sz="2000" b="1" dirty="0">
              <a:solidFill>
                <a:schemeClr val="bg1"/>
              </a:solidFill>
              <a:latin typeface="+mn-lt"/>
              <a:cs typeface="Calibri" panose="020F0502020204030204" pitchFamily="34" charset="0"/>
            </a:endParaRPr>
          </a:p>
        </p:txBody>
      </p:sp>
    </p:spTree>
    <p:extLst>
      <p:ext uri="{BB962C8B-B14F-4D97-AF65-F5344CB8AC3E}">
        <p14:creationId xmlns:p14="http://schemas.microsoft.com/office/powerpoint/2010/main" val="106809780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538163"/>
            <a:ext cx="7037388" cy="460375"/>
          </a:xfrm>
          <a:prstGeom prst="rect">
            <a:avLst/>
          </a:prstGeom>
          <a:solidFill>
            <a:srgbClr val="94C11F"/>
          </a:solidFill>
          <a:ln>
            <a:solidFill>
              <a:srgbClr val="94C11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a:p>
        </p:txBody>
      </p:sp>
      <p:sp>
        <p:nvSpPr>
          <p:cNvPr id="23554" name="ZoneTexte 11"/>
          <p:cNvSpPr txBox="1">
            <a:spLocks noChangeArrowheads="1"/>
          </p:cNvSpPr>
          <p:nvPr/>
        </p:nvSpPr>
        <p:spPr bwMode="auto">
          <a:xfrm>
            <a:off x="10826750" y="6329363"/>
            <a:ext cx="1268413" cy="369332"/>
          </a:xfrm>
          <a:prstGeom prst="rect">
            <a:avLst/>
          </a:prstGeom>
          <a:noFill/>
          <a:ln w="9525">
            <a:noFill/>
            <a:miter lim="800000"/>
            <a:headEnd/>
            <a:tailEnd/>
          </a:ln>
        </p:spPr>
        <p:txBody>
          <a:bodyPr>
            <a:spAutoFit/>
          </a:bodyPr>
          <a:lstStyle/>
          <a:p>
            <a:pPr algn="r"/>
            <a:fld id="{CB8354EB-E35C-47B3-B52A-A7F5B51DEB4C}" type="slidenum">
              <a:rPr lang="fr-FR">
                <a:solidFill>
                  <a:srgbClr val="3C4447"/>
                </a:solidFill>
                <a:latin typeface="+mn-lt"/>
              </a:rPr>
              <a:pPr algn="r"/>
              <a:t>4</a:t>
            </a:fld>
            <a:endParaRPr lang="fr-FR">
              <a:solidFill>
                <a:srgbClr val="3C4447"/>
              </a:solidFill>
              <a:latin typeface="+mn-lt"/>
            </a:endParaRPr>
          </a:p>
        </p:txBody>
      </p:sp>
      <p:pic>
        <p:nvPicPr>
          <p:cNvPr id="23555" name="Image 2" descr="Une image contenant signe&#10;&#10;Description générée automatiquement"/>
          <p:cNvPicPr>
            <a:picLocks noChangeAspect="1"/>
          </p:cNvPicPr>
          <p:nvPr/>
        </p:nvPicPr>
        <p:blipFill>
          <a:blip r:embed="rId3"/>
          <a:srcRect/>
          <a:stretch>
            <a:fillRect/>
          </a:stretch>
        </p:blipFill>
        <p:spPr bwMode="auto">
          <a:xfrm>
            <a:off x="338138" y="5564188"/>
            <a:ext cx="2138362" cy="1268412"/>
          </a:xfrm>
          <a:prstGeom prst="rect">
            <a:avLst/>
          </a:prstGeom>
          <a:noFill/>
          <a:ln w="9525">
            <a:noFill/>
            <a:miter lim="800000"/>
            <a:headEnd/>
            <a:tailEnd/>
          </a:ln>
        </p:spPr>
      </p:pic>
      <p:sp>
        <p:nvSpPr>
          <p:cNvPr id="5" name="Rectangle 4"/>
          <p:cNvSpPr/>
          <p:nvPr/>
        </p:nvSpPr>
        <p:spPr>
          <a:xfrm>
            <a:off x="0" y="6858000"/>
            <a:ext cx="12192000" cy="101600"/>
          </a:xfrm>
          <a:prstGeom prst="rect">
            <a:avLst/>
          </a:prstGeom>
          <a:gradFill>
            <a:gsLst>
              <a:gs pos="0">
                <a:schemeClr val="accent6">
                  <a:lumMod val="75000"/>
                </a:schemeClr>
              </a:gs>
              <a:gs pos="60000">
                <a:srgbClr val="92D050"/>
              </a:gs>
              <a:gs pos="66000">
                <a:srgbClr val="92D050"/>
              </a:gs>
              <a:gs pos="100000">
                <a:srgbClr val="BBD36E"/>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a:p>
        </p:txBody>
      </p:sp>
      <p:sp>
        <p:nvSpPr>
          <p:cNvPr id="8" name="ZoneTexte 7"/>
          <p:cNvSpPr txBox="1"/>
          <p:nvPr/>
        </p:nvSpPr>
        <p:spPr>
          <a:xfrm>
            <a:off x="521851" y="567371"/>
            <a:ext cx="10144125" cy="400110"/>
          </a:xfrm>
          <a:prstGeom prst="rect">
            <a:avLst/>
          </a:prstGeom>
          <a:noFill/>
        </p:spPr>
        <p:txBody>
          <a:bodyPr>
            <a:spAutoFit/>
          </a:bodyPr>
          <a:lstStyle/>
          <a:p>
            <a:pPr fontAlgn="auto">
              <a:spcBef>
                <a:spcPts val="0"/>
              </a:spcBef>
              <a:spcAft>
                <a:spcPts val="0"/>
              </a:spcAft>
              <a:defRPr/>
            </a:pPr>
            <a:r>
              <a:rPr lang="fr-FR" sz="2000" b="1" dirty="0" smtClean="0">
                <a:solidFill>
                  <a:schemeClr val="bg1"/>
                </a:solidFill>
                <a:latin typeface="+mn-lt"/>
                <a:cs typeface="Calibri" panose="020F0502020204030204" pitchFamily="34" charset="0"/>
                <a:sym typeface="Wingdings" panose="05000000000000000000" pitchFamily="2" charset="2"/>
              </a:rPr>
              <a:t>HOW </a:t>
            </a:r>
            <a:r>
              <a:rPr lang="fr-FR" sz="2000" b="1" dirty="0">
                <a:solidFill>
                  <a:schemeClr val="bg1"/>
                </a:solidFill>
                <a:latin typeface="+mn-lt"/>
                <a:cs typeface="Calibri" panose="020F0502020204030204" pitchFamily="34" charset="0"/>
                <a:sym typeface="Wingdings" panose="05000000000000000000" pitchFamily="2" charset="2"/>
              </a:rPr>
              <a:t>TO APPLY </a:t>
            </a:r>
            <a:r>
              <a:rPr lang="cs-CZ" sz="2000" b="1" dirty="0" smtClean="0">
                <a:solidFill>
                  <a:schemeClr val="bg1"/>
                </a:solidFill>
                <a:latin typeface="+mn-lt"/>
                <a:cs typeface="Calibri" panose="020F0502020204030204" pitchFamily="34" charset="0"/>
                <a:sym typeface="Wingdings" panose="05000000000000000000" pitchFamily="2" charset="2"/>
              </a:rPr>
              <a:t>AVR80 BA </a:t>
            </a:r>
            <a:r>
              <a:rPr lang="fr-FR" sz="2000" b="1" dirty="0" smtClean="0">
                <a:solidFill>
                  <a:schemeClr val="bg1"/>
                </a:solidFill>
                <a:latin typeface="+mn-lt"/>
                <a:cs typeface="Calibri" panose="020F0502020204030204" pitchFamily="34" charset="0"/>
                <a:sym typeface="Wingdings" panose="05000000000000000000" pitchFamily="2" charset="2"/>
              </a:rPr>
              <a:t>?</a:t>
            </a:r>
            <a:endParaRPr lang="fr-FR" sz="2000" b="1" dirty="0">
              <a:solidFill>
                <a:schemeClr val="bg1"/>
              </a:solidFill>
              <a:latin typeface="+mn-lt"/>
              <a:cs typeface="Calibri" panose="020F0502020204030204" pitchFamily="34" charset="0"/>
            </a:endParaRPr>
          </a:p>
        </p:txBody>
      </p:sp>
      <p:sp>
        <p:nvSpPr>
          <p:cNvPr id="6" name="ZoneTexte 5">
            <a:extLst>
              <a:ext uri="{FF2B5EF4-FFF2-40B4-BE49-F238E27FC236}">
                <a16:creationId xmlns:a16="http://schemas.microsoft.com/office/drawing/2014/main" xmlns="" id="{4FED2FD8-155D-4BF1-9A8F-1932322B6123}"/>
              </a:ext>
            </a:extLst>
          </p:cNvPr>
          <p:cNvSpPr txBox="1"/>
          <p:nvPr/>
        </p:nvSpPr>
        <p:spPr>
          <a:xfrm>
            <a:off x="0" y="1080329"/>
            <a:ext cx="8381848" cy="3785652"/>
          </a:xfrm>
          <a:prstGeom prst="rect">
            <a:avLst/>
          </a:prstGeom>
          <a:noFill/>
        </p:spPr>
        <p:txBody>
          <a:bodyPr wrap="square" numCol="2" spcCol="108000">
            <a:spAutoFit/>
          </a:bodyPr>
          <a:lstStyle/>
          <a:p>
            <a:pPr marL="742950" lvl="1" indent="-285750">
              <a:buFont typeface="Arial" panose="020B0604020202020204" pitchFamily="34" charset="0"/>
              <a:buChar char="•"/>
            </a:pPr>
            <a:r>
              <a:rPr lang="en-US" b="1" dirty="0">
                <a:latin typeface="+mn-lt"/>
                <a:cs typeface="Calibri" panose="020F0502020204030204" pitchFamily="34" charset="0"/>
              </a:rPr>
              <a:t>Automated </a:t>
            </a:r>
            <a:r>
              <a:rPr lang="en-US" b="1" dirty="0" smtClean="0">
                <a:latin typeface="+mn-lt"/>
                <a:cs typeface="Calibri" panose="020F0502020204030204" pitchFamily="34" charset="0"/>
              </a:rPr>
              <a:t>selective</a:t>
            </a:r>
            <a:r>
              <a:rPr lang="cs-CZ" b="1" dirty="0" smtClean="0">
                <a:latin typeface="+mn-lt"/>
                <a:cs typeface="Calibri" panose="020F0502020204030204" pitchFamily="34" charset="0"/>
              </a:rPr>
              <a:t> m</a:t>
            </a:r>
            <a:r>
              <a:rPr lang="en-US" b="1" dirty="0" err="1" smtClean="0">
                <a:latin typeface="+mn-lt"/>
                <a:cs typeface="Calibri" panose="020F0502020204030204" pitchFamily="34" charset="0"/>
              </a:rPr>
              <a:t>achine</a:t>
            </a:r>
            <a:endParaRPr lang="en-US" b="1" dirty="0">
              <a:latin typeface="+mn-lt"/>
              <a:cs typeface="Calibri" panose="020F0502020204030204" pitchFamily="34" charset="0"/>
            </a:endParaRPr>
          </a:p>
          <a:p>
            <a:pPr marL="1200150" lvl="2" indent="-285750">
              <a:buFont typeface="Arial" panose="020B0604020202020204" pitchFamily="34" charset="0"/>
              <a:buChar char="•"/>
            </a:pPr>
            <a:r>
              <a:rPr lang="en-US" dirty="0">
                <a:latin typeface="+mn-lt"/>
                <a:cs typeface="Calibri" panose="020F0502020204030204" pitchFamily="34" charset="0"/>
              </a:rPr>
              <a:t>Film coater</a:t>
            </a:r>
          </a:p>
          <a:p>
            <a:pPr marL="1200150" lvl="2" indent="-285750">
              <a:buFont typeface="Arial" panose="020B0604020202020204" pitchFamily="34" charset="0"/>
              <a:buChar char="•"/>
            </a:pPr>
            <a:r>
              <a:rPr lang="en-US" dirty="0">
                <a:latin typeface="+mn-lt"/>
                <a:cs typeface="Calibri" panose="020F0502020204030204" pitchFamily="34" charset="0"/>
              </a:rPr>
              <a:t>Jetting</a:t>
            </a:r>
          </a:p>
          <a:p>
            <a:pPr marL="1200150" lvl="2" indent="-285750">
              <a:buFont typeface="Arial" panose="020B0604020202020204" pitchFamily="34" charset="0"/>
              <a:buChar char="•"/>
            </a:pPr>
            <a:r>
              <a:rPr lang="en-US" dirty="0">
                <a:latin typeface="+mn-lt"/>
                <a:cs typeface="Calibri" panose="020F0502020204030204" pitchFamily="34" charset="0"/>
              </a:rPr>
              <a:t>Spray</a:t>
            </a:r>
          </a:p>
          <a:p>
            <a:pPr lvl="2"/>
            <a:endParaRPr lang="cs-CZ" dirty="0" smtClean="0">
              <a:latin typeface="+mn-lt"/>
              <a:cs typeface="Calibri" panose="020F0502020204030204" pitchFamily="34" charset="0"/>
            </a:endParaRPr>
          </a:p>
          <a:p>
            <a:pPr lvl="2"/>
            <a:endParaRPr lang="cs-CZ" dirty="0">
              <a:latin typeface="+mn-lt"/>
              <a:cs typeface="Calibri" panose="020F0502020204030204" pitchFamily="34" charset="0"/>
            </a:endParaRPr>
          </a:p>
          <a:p>
            <a:pPr lvl="2"/>
            <a:endParaRPr lang="cs-CZ" dirty="0" smtClean="0">
              <a:latin typeface="+mn-lt"/>
              <a:cs typeface="Calibri" panose="020F0502020204030204" pitchFamily="34" charset="0"/>
            </a:endParaRPr>
          </a:p>
          <a:p>
            <a:pPr lvl="2"/>
            <a:endParaRPr lang="cs-CZ" dirty="0" smtClean="0">
              <a:latin typeface="+mn-lt"/>
              <a:cs typeface="Calibri" panose="020F0502020204030204" pitchFamily="34" charset="0"/>
            </a:endParaRPr>
          </a:p>
          <a:p>
            <a:pPr lvl="2"/>
            <a:endParaRPr lang="cs-CZ" dirty="0">
              <a:latin typeface="+mn-lt"/>
              <a:cs typeface="Calibri" panose="020F0502020204030204" pitchFamily="34" charset="0"/>
            </a:endParaRPr>
          </a:p>
          <a:p>
            <a:pPr lvl="2"/>
            <a:endParaRPr lang="cs-CZ" dirty="0" smtClean="0">
              <a:latin typeface="+mn-lt"/>
              <a:cs typeface="Calibri" panose="020F0502020204030204" pitchFamily="34" charset="0"/>
            </a:endParaRPr>
          </a:p>
          <a:p>
            <a:pPr lvl="2"/>
            <a:endParaRPr lang="cs-CZ" dirty="0" smtClean="0">
              <a:latin typeface="+mn-lt"/>
              <a:cs typeface="Calibri" panose="020F0502020204030204" pitchFamily="34" charset="0"/>
            </a:endParaRPr>
          </a:p>
          <a:p>
            <a:pPr lvl="2"/>
            <a:endParaRPr lang="cs-CZ" dirty="0" smtClean="0">
              <a:latin typeface="+mn-lt"/>
              <a:cs typeface="Calibri" panose="020F0502020204030204" pitchFamily="34" charset="0"/>
            </a:endParaRPr>
          </a:p>
          <a:p>
            <a:pPr lvl="2"/>
            <a:endParaRPr lang="cs-CZ" dirty="0">
              <a:latin typeface="+mn-lt"/>
              <a:cs typeface="Calibri" panose="020F0502020204030204" pitchFamily="34" charset="0"/>
            </a:endParaRPr>
          </a:p>
          <a:p>
            <a:pPr marL="742950" lvl="1" indent="-285750">
              <a:buFont typeface="Arial" panose="020B0604020202020204" pitchFamily="34" charset="0"/>
              <a:buChar char="•"/>
            </a:pPr>
            <a:r>
              <a:rPr lang="en-US" b="1" dirty="0" smtClean="0">
                <a:latin typeface="+mn-lt"/>
                <a:cs typeface="Calibri" panose="020F0502020204030204" pitchFamily="34" charset="0"/>
              </a:rPr>
              <a:t>Manual</a:t>
            </a:r>
            <a:endParaRPr lang="en-US" b="1" dirty="0">
              <a:latin typeface="+mn-lt"/>
              <a:cs typeface="Calibri" panose="020F0502020204030204" pitchFamily="34" charset="0"/>
            </a:endParaRPr>
          </a:p>
          <a:p>
            <a:pPr marL="1200150" lvl="2" indent="-285750">
              <a:buFont typeface="Arial" panose="020B0604020202020204" pitchFamily="34" charset="0"/>
              <a:buChar char="•"/>
            </a:pPr>
            <a:r>
              <a:rPr lang="en-US" dirty="0">
                <a:latin typeface="+mn-lt"/>
                <a:cs typeface="Calibri" panose="020F0502020204030204" pitchFamily="34" charset="0"/>
              </a:rPr>
              <a:t>Spray gun</a:t>
            </a:r>
          </a:p>
          <a:p>
            <a:pPr marL="1200150" lvl="2" indent="-285750">
              <a:buFont typeface="Arial" panose="020B0604020202020204" pitchFamily="34" charset="0"/>
              <a:buChar char="•"/>
            </a:pPr>
            <a:r>
              <a:rPr lang="en-US" dirty="0">
                <a:latin typeface="+mn-lt"/>
                <a:cs typeface="Calibri" panose="020F0502020204030204" pitchFamily="34" charset="0"/>
              </a:rPr>
              <a:t>Aerosol</a:t>
            </a:r>
          </a:p>
          <a:p>
            <a:pPr marL="1200150" lvl="2" indent="-285750">
              <a:buFont typeface="Arial" panose="020B0604020202020204" pitchFamily="34" charset="0"/>
              <a:buChar char="•"/>
            </a:pPr>
            <a:r>
              <a:rPr lang="en-US" dirty="0">
                <a:latin typeface="+mn-lt"/>
                <a:cs typeface="Calibri" panose="020F0502020204030204" pitchFamily="34" charset="0"/>
              </a:rPr>
              <a:t>Dipping</a:t>
            </a:r>
          </a:p>
          <a:p>
            <a:pPr marL="1200150" lvl="2" indent="-285750">
              <a:buFont typeface="Arial" panose="020B0604020202020204" pitchFamily="34" charset="0"/>
              <a:buChar char="•"/>
            </a:pPr>
            <a:r>
              <a:rPr lang="en-US" dirty="0">
                <a:latin typeface="+mn-lt"/>
                <a:cs typeface="Calibri" panose="020F0502020204030204" pitchFamily="34" charset="0"/>
              </a:rPr>
              <a:t>Brush</a:t>
            </a:r>
          </a:p>
          <a:p>
            <a:pPr marL="1200150" lvl="2" indent="-285750">
              <a:buFont typeface="Arial" panose="020B0604020202020204" pitchFamily="34" charset="0"/>
              <a:buChar char="•"/>
            </a:pPr>
            <a:r>
              <a:rPr lang="en-US" dirty="0">
                <a:latin typeface="+mn-lt"/>
                <a:cs typeface="Calibri" panose="020F0502020204030204" pitchFamily="34" charset="0"/>
              </a:rPr>
              <a:t>Pen</a:t>
            </a:r>
          </a:p>
          <a:p>
            <a:pPr marL="742950" lvl="1" indent="-285750">
              <a:buFont typeface="Arial" panose="020B0604020202020204" pitchFamily="34" charset="0"/>
              <a:buChar char="•"/>
            </a:pPr>
            <a:endParaRPr lang="en-US" dirty="0">
              <a:latin typeface="+mn-lt"/>
              <a:cs typeface="Calibri" panose="020F0502020204030204" pitchFamily="34" charset="0"/>
            </a:endParaRPr>
          </a:p>
          <a:p>
            <a:pPr marL="1200150" lvl="2" indent="-285750">
              <a:buFont typeface="Arial" panose="020B0604020202020204" pitchFamily="34" charset="0"/>
              <a:buChar char="•"/>
            </a:pPr>
            <a:endParaRPr lang="fr-FR" dirty="0">
              <a:latin typeface="+mn-lt"/>
              <a:cs typeface="Calibri" panose="020F0502020204030204" pitchFamily="34" charset="0"/>
            </a:endParaRPr>
          </a:p>
        </p:txBody>
      </p:sp>
      <p:grpSp>
        <p:nvGrpSpPr>
          <p:cNvPr id="10" name="Skupina 9"/>
          <p:cNvGrpSpPr/>
          <p:nvPr/>
        </p:nvGrpSpPr>
        <p:grpSpPr>
          <a:xfrm>
            <a:off x="5136328" y="3175107"/>
            <a:ext cx="10826749" cy="460375"/>
            <a:chOff x="0" y="538163"/>
            <a:chExt cx="10826749" cy="460375"/>
          </a:xfrm>
        </p:grpSpPr>
        <p:sp>
          <p:nvSpPr>
            <p:cNvPr id="11" name="Rectangle 1"/>
            <p:cNvSpPr/>
            <p:nvPr/>
          </p:nvSpPr>
          <p:spPr>
            <a:xfrm>
              <a:off x="0" y="538163"/>
              <a:ext cx="7037388" cy="460375"/>
            </a:xfrm>
            <a:prstGeom prst="rect">
              <a:avLst/>
            </a:prstGeom>
            <a:solidFill>
              <a:srgbClr val="94C11F"/>
            </a:solidFill>
            <a:ln>
              <a:solidFill>
                <a:srgbClr val="94C11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a:p>
          </p:txBody>
        </p:sp>
        <p:sp>
          <p:nvSpPr>
            <p:cNvPr id="12" name="ZoneTexte 7"/>
            <p:cNvSpPr txBox="1"/>
            <p:nvPr/>
          </p:nvSpPr>
          <p:spPr>
            <a:xfrm>
              <a:off x="682624" y="568295"/>
              <a:ext cx="10144125" cy="400110"/>
            </a:xfrm>
            <a:prstGeom prst="rect">
              <a:avLst/>
            </a:prstGeom>
            <a:noFill/>
          </p:spPr>
          <p:txBody>
            <a:bodyPr>
              <a:spAutoFit/>
            </a:bodyPr>
            <a:lstStyle/>
            <a:p>
              <a:pPr fontAlgn="auto">
                <a:spcBef>
                  <a:spcPts val="0"/>
                </a:spcBef>
                <a:spcAft>
                  <a:spcPts val="0"/>
                </a:spcAft>
                <a:defRPr/>
              </a:pPr>
              <a:r>
                <a:rPr lang="fr-FR" sz="2000" b="1" dirty="0">
                  <a:solidFill>
                    <a:schemeClr val="bg1"/>
                  </a:solidFill>
                  <a:latin typeface="+mn-lt"/>
                  <a:cs typeface="Calibri" panose="020F0502020204030204" pitchFamily="34" charset="0"/>
                  <a:sym typeface="Wingdings" panose="05000000000000000000" pitchFamily="2" charset="2"/>
                </a:rPr>
                <a:t>AVR80 BA : HOW TO REMOVE IT? </a:t>
              </a:r>
              <a:endParaRPr lang="fr-FR" sz="2000" b="1" dirty="0">
                <a:solidFill>
                  <a:schemeClr val="bg1"/>
                </a:solidFill>
                <a:latin typeface="+mn-lt"/>
                <a:cs typeface="Calibri" panose="020F0502020204030204" pitchFamily="34" charset="0"/>
              </a:endParaRPr>
            </a:p>
          </p:txBody>
        </p:sp>
      </p:grpSp>
      <p:sp>
        <p:nvSpPr>
          <p:cNvPr id="13" name="ZoneTexte 5">
            <a:extLst>
              <a:ext uri="{FF2B5EF4-FFF2-40B4-BE49-F238E27FC236}">
                <a16:creationId xmlns:a16="http://schemas.microsoft.com/office/drawing/2014/main" xmlns="" id="{4FED2FD8-155D-4BF1-9A8F-1932322B6123}"/>
              </a:ext>
            </a:extLst>
          </p:cNvPr>
          <p:cNvSpPr txBox="1"/>
          <p:nvPr/>
        </p:nvSpPr>
        <p:spPr>
          <a:xfrm>
            <a:off x="5194813" y="3792442"/>
            <a:ext cx="6699250" cy="2031325"/>
          </a:xfrm>
          <a:prstGeom prst="rect">
            <a:avLst/>
          </a:prstGeom>
          <a:noFill/>
        </p:spPr>
        <p:txBody>
          <a:bodyPr wrap="square" numCol="2">
            <a:spAutoFit/>
          </a:bodyPr>
          <a:lstStyle/>
          <a:p>
            <a:pPr marL="342900" indent="-342900">
              <a:buFont typeface="Arial" panose="020B0604020202020204" pitchFamily="34" charset="0"/>
              <a:buChar char="•"/>
            </a:pPr>
            <a:r>
              <a:rPr lang="en-US" b="1" dirty="0">
                <a:latin typeface="+mn-lt"/>
                <a:cs typeface="Calibri" panose="020F0502020204030204" pitchFamily="34" charset="0"/>
              </a:rPr>
              <a:t>Locally</a:t>
            </a:r>
            <a:r>
              <a:rPr lang="fr-FR" dirty="0">
                <a:latin typeface="+mn-lt"/>
                <a:cs typeface="Calibri" panose="020F0502020204030204" pitchFamily="34" charset="0"/>
              </a:rPr>
              <a:t> : </a:t>
            </a:r>
          </a:p>
          <a:p>
            <a:pPr marL="742950" lvl="1" indent="-285750">
              <a:buFont typeface="Arial" panose="020B0604020202020204" pitchFamily="34" charset="0"/>
              <a:buChar char="•"/>
            </a:pPr>
            <a:r>
              <a:rPr lang="en-US" dirty="0">
                <a:latin typeface="+mn-lt"/>
                <a:cs typeface="Calibri" panose="020F0502020204030204" pitchFamily="34" charset="0"/>
              </a:rPr>
              <a:t>Pen </a:t>
            </a:r>
          </a:p>
          <a:p>
            <a:pPr marL="742950" lvl="1" indent="-285750">
              <a:buFont typeface="Arial" panose="020B0604020202020204" pitchFamily="34" charset="0"/>
              <a:buChar char="•"/>
            </a:pPr>
            <a:r>
              <a:rPr lang="en-US" dirty="0">
                <a:latin typeface="+mn-lt"/>
                <a:cs typeface="Calibri" panose="020F0502020204030204" pitchFamily="34" charset="0"/>
              </a:rPr>
              <a:t>Aerosol (with brush)</a:t>
            </a:r>
          </a:p>
          <a:p>
            <a:pPr lvl="1"/>
            <a:endParaRPr lang="cs-CZ" dirty="0" smtClean="0">
              <a:latin typeface="+mn-lt"/>
              <a:cs typeface="Calibri" panose="020F0502020204030204" pitchFamily="34" charset="0"/>
            </a:endParaRPr>
          </a:p>
          <a:p>
            <a:pPr lvl="1"/>
            <a:endParaRPr lang="cs-CZ" dirty="0">
              <a:latin typeface="+mn-lt"/>
              <a:cs typeface="Calibri" panose="020F0502020204030204" pitchFamily="34" charset="0"/>
            </a:endParaRPr>
          </a:p>
          <a:p>
            <a:pPr lvl="1"/>
            <a:endParaRPr lang="cs-CZ" dirty="0" smtClean="0">
              <a:latin typeface="+mn-lt"/>
              <a:cs typeface="Calibri" panose="020F0502020204030204" pitchFamily="34" charset="0"/>
            </a:endParaRPr>
          </a:p>
          <a:p>
            <a:pPr lvl="1"/>
            <a:endParaRPr lang="cs-CZ" dirty="0">
              <a:latin typeface="+mn-lt"/>
              <a:cs typeface="Calibri" panose="020F0502020204030204" pitchFamily="34" charset="0"/>
            </a:endParaRPr>
          </a:p>
          <a:p>
            <a:pPr marL="342900" indent="-342900">
              <a:buFont typeface="Arial" panose="020B0604020202020204" pitchFamily="34" charset="0"/>
              <a:buChar char="•"/>
            </a:pPr>
            <a:r>
              <a:rPr lang="en-US" b="1" dirty="0" smtClean="0">
                <a:latin typeface="+mn-lt"/>
                <a:cs typeface="Calibri" panose="020F0502020204030204" pitchFamily="34" charset="0"/>
              </a:rPr>
              <a:t>Totally </a:t>
            </a:r>
            <a:r>
              <a:rPr lang="en-US" dirty="0">
                <a:latin typeface="+mn-lt"/>
                <a:cs typeface="Calibri" panose="020F0502020204030204" pitchFamily="34" charset="0"/>
              </a:rPr>
              <a:t>: </a:t>
            </a:r>
          </a:p>
          <a:p>
            <a:pPr marL="800100" lvl="1" indent="-342900">
              <a:buFont typeface="Arial" panose="020B0604020202020204" pitchFamily="34" charset="0"/>
              <a:buChar char="•"/>
            </a:pPr>
            <a:r>
              <a:rPr lang="en-US" dirty="0">
                <a:latin typeface="+mn-lt"/>
                <a:cs typeface="Calibri" panose="020F0502020204030204" pitchFamily="34" charset="0"/>
              </a:rPr>
              <a:t>Aerosol (with brush)</a:t>
            </a:r>
          </a:p>
          <a:p>
            <a:pPr marL="800100" lvl="1" indent="-342900">
              <a:buFont typeface="Arial" panose="020B0604020202020204" pitchFamily="34" charset="0"/>
              <a:buChar char="•"/>
            </a:pPr>
            <a:r>
              <a:rPr lang="en-US" dirty="0">
                <a:latin typeface="+mn-lt"/>
                <a:cs typeface="Calibri" panose="020F0502020204030204" pitchFamily="34" charset="0"/>
              </a:rPr>
              <a:t>Can (by dipping)</a:t>
            </a:r>
          </a:p>
          <a:p>
            <a:pPr marL="742950" lvl="1" indent="-285750">
              <a:buFont typeface="Arial" panose="020B0604020202020204" pitchFamily="34" charset="0"/>
              <a:buChar char="•"/>
            </a:pPr>
            <a:endParaRPr lang="en-US" dirty="0">
              <a:latin typeface="+mn-lt"/>
              <a:cs typeface="Calibri" panose="020F0502020204030204" pitchFamily="34" charset="0"/>
            </a:endParaRPr>
          </a:p>
          <a:p>
            <a:pPr marL="1200150" lvl="2" indent="-285750">
              <a:buFont typeface="Arial" panose="020B0604020202020204" pitchFamily="34" charset="0"/>
              <a:buChar char="•"/>
            </a:pPr>
            <a:endParaRPr lang="fr-FR" dirty="0">
              <a:latin typeface="+mn-lt"/>
              <a:cs typeface="Calibri" panose="020F0502020204030204" pitchFamily="34" charset="0"/>
            </a:endParaRPr>
          </a:p>
        </p:txBody>
      </p:sp>
      <p:pic>
        <p:nvPicPr>
          <p:cNvPr id="1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23578" y="617217"/>
            <a:ext cx="2786987" cy="6549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4"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18694" y="3459088"/>
            <a:ext cx="1166693" cy="21227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2250" y="3328432"/>
            <a:ext cx="2927247" cy="23840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0005110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538163"/>
            <a:ext cx="7037388" cy="460375"/>
          </a:xfrm>
          <a:prstGeom prst="rect">
            <a:avLst/>
          </a:prstGeom>
          <a:solidFill>
            <a:srgbClr val="94C11F"/>
          </a:solidFill>
          <a:ln>
            <a:solidFill>
              <a:srgbClr val="94C11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a:p>
        </p:txBody>
      </p:sp>
      <p:sp>
        <p:nvSpPr>
          <p:cNvPr id="23554" name="ZoneTexte 11"/>
          <p:cNvSpPr txBox="1">
            <a:spLocks noChangeArrowheads="1"/>
          </p:cNvSpPr>
          <p:nvPr/>
        </p:nvSpPr>
        <p:spPr bwMode="auto">
          <a:xfrm>
            <a:off x="10826750" y="6329363"/>
            <a:ext cx="1268413" cy="276225"/>
          </a:xfrm>
          <a:prstGeom prst="rect">
            <a:avLst/>
          </a:prstGeom>
          <a:noFill/>
          <a:ln w="9525">
            <a:noFill/>
            <a:miter lim="800000"/>
            <a:headEnd/>
            <a:tailEnd/>
          </a:ln>
        </p:spPr>
        <p:txBody>
          <a:bodyPr>
            <a:spAutoFit/>
          </a:bodyPr>
          <a:lstStyle/>
          <a:p>
            <a:pPr algn="r"/>
            <a:fld id="{CB8354EB-E35C-47B3-B52A-A7F5B51DEB4C}" type="slidenum">
              <a:rPr lang="fr-FR" sz="1200">
                <a:solidFill>
                  <a:srgbClr val="3C4447"/>
                </a:solidFill>
                <a:latin typeface="Montserrat"/>
              </a:rPr>
              <a:pPr algn="r"/>
              <a:t>5</a:t>
            </a:fld>
            <a:endParaRPr lang="fr-FR" sz="1200">
              <a:solidFill>
                <a:srgbClr val="3C4447"/>
              </a:solidFill>
              <a:latin typeface="Montserrat"/>
            </a:endParaRPr>
          </a:p>
        </p:txBody>
      </p:sp>
      <p:pic>
        <p:nvPicPr>
          <p:cNvPr id="23555" name="Image 2" descr="Une image contenant signe&#10;&#10;Description générée automatiquement"/>
          <p:cNvPicPr>
            <a:picLocks noChangeAspect="1"/>
          </p:cNvPicPr>
          <p:nvPr/>
        </p:nvPicPr>
        <p:blipFill>
          <a:blip r:embed="rId3"/>
          <a:srcRect/>
          <a:stretch>
            <a:fillRect/>
          </a:stretch>
        </p:blipFill>
        <p:spPr bwMode="auto">
          <a:xfrm>
            <a:off x="338138" y="5564188"/>
            <a:ext cx="2138362" cy="1268412"/>
          </a:xfrm>
          <a:prstGeom prst="rect">
            <a:avLst/>
          </a:prstGeom>
          <a:noFill/>
          <a:ln w="9525">
            <a:noFill/>
            <a:miter lim="800000"/>
            <a:headEnd/>
            <a:tailEnd/>
          </a:ln>
        </p:spPr>
      </p:pic>
      <p:sp>
        <p:nvSpPr>
          <p:cNvPr id="5" name="Rectangle 4"/>
          <p:cNvSpPr/>
          <p:nvPr/>
        </p:nvSpPr>
        <p:spPr>
          <a:xfrm>
            <a:off x="0" y="6858000"/>
            <a:ext cx="12192000" cy="101600"/>
          </a:xfrm>
          <a:prstGeom prst="rect">
            <a:avLst/>
          </a:prstGeom>
          <a:gradFill>
            <a:gsLst>
              <a:gs pos="0">
                <a:schemeClr val="accent6">
                  <a:lumMod val="75000"/>
                </a:schemeClr>
              </a:gs>
              <a:gs pos="60000">
                <a:srgbClr val="92D050"/>
              </a:gs>
              <a:gs pos="66000">
                <a:srgbClr val="92D050"/>
              </a:gs>
              <a:gs pos="100000">
                <a:srgbClr val="BBD36E"/>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a:p>
        </p:txBody>
      </p:sp>
      <p:sp>
        <p:nvSpPr>
          <p:cNvPr id="8" name="ZoneTexte 7"/>
          <p:cNvSpPr txBox="1"/>
          <p:nvPr/>
        </p:nvSpPr>
        <p:spPr>
          <a:xfrm>
            <a:off x="320172" y="574303"/>
            <a:ext cx="6397043" cy="400110"/>
          </a:xfrm>
          <a:prstGeom prst="rect">
            <a:avLst/>
          </a:prstGeom>
          <a:noFill/>
        </p:spPr>
        <p:txBody>
          <a:bodyPr wrap="square">
            <a:spAutoFit/>
          </a:bodyPr>
          <a:lstStyle/>
          <a:p>
            <a:pPr fontAlgn="auto">
              <a:spcBef>
                <a:spcPts val="0"/>
              </a:spcBef>
              <a:spcAft>
                <a:spcPts val="0"/>
              </a:spcAft>
              <a:defRPr/>
            </a:pPr>
            <a:r>
              <a:rPr lang="fr-FR" sz="2000" b="1" dirty="0">
                <a:solidFill>
                  <a:schemeClr val="bg1"/>
                </a:solidFill>
                <a:latin typeface="Calibri" panose="020F0502020204030204" pitchFamily="34" charset="0"/>
                <a:cs typeface="Calibri" panose="020F0502020204030204" pitchFamily="34" charset="0"/>
                <a:sym typeface="Wingdings" panose="05000000000000000000" pitchFamily="2" charset="2"/>
              </a:rPr>
              <a:t>AVR80 BA : CUSTOMERS REFERENCES</a:t>
            </a:r>
            <a:endParaRPr lang="fr-FR" sz="2000" b="1" dirty="0">
              <a:solidFill>
                <a:schemeClr val="bg1"/>
              </a:solidFill>
              <a:latin typeface="Calibri" panose="020F0502020204030204" pitchFamily="34" charset="0"/>
              <a:cs typeface="Calibri" panose="020F0502020204030204" pitchFamily="34" charset="0"/>
            </a:endParaRPr>
          </a:p>
        </p:txBody>
      </p:sp>
      <p:sp>
        <p:nvSpPr>
          <p:cNvPr id="6" name="ZoneTexte 5">
            <a:extLst>
              <a:ext uri="{FF2B5EF4-FFF2-40B4-BE49-F238E27FC236}">
                <a16:creationId xmlns:a16="http://schemas.microsoft.com/office/drawing/2014/main" xmlns="" id="{4FED2FD8-155D-4BF1-9A8F-1932322B6123}"/>
              </a:ext>
            </a:extLst>
          </p:cNvPr>
          <p:cNvSpPr txBox="1"/>
          <p:nvPr/>
        </p:nvSpPr>
        <p:spPr>
          <a:xfrm>
            <a:off x="338137" y="1263650"/>
            <a:ext cx="12192000" cy="369332"/>
          </a:xfrm>
          <a:prstGeom prst="rect">
            <a:avLst/>
          </a:prstGeom>
          <a:noFill/>
        </p:spPr>
        <p:txBody>
          <a:bodyPr wrap="square">
            <a:spAutoFit/>
          </a:bodyPr>
          <a:lstStyle/>
          <a:p>
            <a:r>
              <a:rPr lang="en-US" altLang="fr-FR" b="1" dirty="0">
                <a:latin typeface="Calibri" panose="020F0502020204030204" pitchFamily="34" charset="0"/>
                <a:cs typeface="Calibri" panose="020F0502020204030204" pitchFamily="34" charset="0"/>
              </a:rPr>
              <a:t>Aeronautic and Military</a:t>
            </a:r>
            <a:r>
              <a:rPr lang="en-US" altLang="fr-FR" dirty="0">
                <a:latin typeface="Calibri" panose="020F0502020204030204" pitchFamily="34" charset="0"/>
                <a:cs typeface="Calibri" panose="020F0502020204030204" pitchFamily="34" charset="0"/>
              </a:rPr>
              <a:t>: Airbus, Safran, Zodiac, Dassault Aviation, Sagem Defense &amp; Security…</a:t>
            </a:r>
            <a:endParaRPr lang="en-US" dirty="0">
              <a:latin typeface="Calibri" panose="020F0502020204030204" pitchFamily="34" charset="0"/>
              <a:cs typeface="Calibri" panose="020F0502020204030204" pitchFamily="34" charset="0"/>
            </a:endParaRPr>
          </a:p>
        </p:txBody>
      </p:sp>
      <p:pic>
        <p:nvPicPr>
          <p:cNvPr id="1026" name="Picture 2" descr="Airbus logo : histoire, signification et évolution, symbole">
            <a:extLst>
              <a:ext uri="{FF2B5EF4-FFF2-40B4-BE49-F238E27FC236}">
                <a16:creationId xmlns:a16="http://schemas.microsoft.com/office/drawing/2014/main" xmlns="" id="{5D119CE0-DB4F-42DF-B6F8-377CBA2431D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38143" b="32106"/>
          <a:stretch/>
        </p:blipFill>
        <p:spPr bwMode="auto">
          <a:xfrm>
            <a:off x="8079581" y="2259212"/>
            <a:ext cx="2476500" cy="70845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SCHNEIDER-ELECTRIC-logo - Pôle Images &amp; Réseaux">
            <a:extLst>
              <a:ext uri="{FF2B5EF4-FFF2-40B4-BE49-F238E27FC236}">
                <a16:creationId xmlns:a16="http://schemas.microsoft.com/office/drawing/2014/main" xmlns="" id="{5E7504D1-D269-41DB-A7EA-EDA3B48165D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3479" y="3144457"/>
            <a:ext cx="2814637" cy="1126221"/>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Alstom logo | 3D Warehouse">
            <a:extLst>
              <a:ext uri="{FF2B5EF4-FFF2-40B4-BE49-F238E27FC236}">
                <a16:creationId xmlns:a16="http://schemas.microsoft.com/office/drawing/2014/main" xmlns="" id="{2638BA9B-6C6E-4AC8-8DEC-224041A3259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05090" y="4802540"/>
            <a:ext cx="2814636" cy="1583619"/>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Le logo Volvo Trucks évolue ! - Volvo Trucks France | Facebook">
            <a:extLst>
              <a:ext uri="{FF2B5EF4-FFF2-40B4-BE49-F238E27FC236}">
                <a16:creationId xmlns:a16="http://schemas.microsoft.com/office/drawing/2014/main" xmlns="" id="{4AF9E49A-0AFF-4C62-A34D-F693BC9165D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17831" y="2777410"/>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Sagem - Constructeur - avionslegendaires.net">
            <a:extLst>
              <a:ext uri="{FF2B5EF4-FFF2-40B4-BE49-F238E27FC236}">
                <a16:creationId xmlns:a16="http://schemas.microsoft.com/office/drawing/2014/main" xmlns="" id="{2D2CBB14-3387-46BE-82A0-274B2083D38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674768" y="5030274"/>
            <a:ext cx="3286125" cy="1447800"/>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logo eolane 2 - Telereleve Energies">
            <a:extLst>
              <a:ext uri="{FF2B5EF4-FFF2-40B4-BE49-F238E27FC236}">
                <a16:creationId xmlns:a16="http://schemas.microsoft.com/office/drawing/2014/main" xmlns="" id="{66330B9E-CDFC-4F74-BDCD-E9EC07114505}"/>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t="27609" b="40832"/>
          <a:stretch/>
        </p:blipFill>
        <p:spPr bwMode="auto">
          <a:xfrm>
            <a:off x="6780213" y="3986642"/>
            <a:ext cx="2476500" cy="778520"/>
          </a:xfrm>
          <a:prstGeom prst="rect">
            <a:avLst/>
          </a:prstGeom>
          <a:noFill/>
          <a:extLst>
            <a:ext uri="{909E8E84-426E-40DD-AFC4-6F175D3DCCD1}">
              <a14:hiddenFill xmlns:a14="http://schemas.microsoft.com/office/drawing/2010/main">
                <a:solidFill>
                  <a:srgbClr val="FFFFFF"/>
                </a:solidFill>
              </a14:hiddenFill>
            </a:ext>
          </a:extLst>
        </p:spPr>
      </p:pic>
      <p:sp>
        <p:nvSpPr>
          <p:cNvPr id="18" name="ZoneTexte 17">
            <a:extLst>
              <a:ext uri="{FF2B5EF4-FFF2-40B4-BE49-F238E27FC236}">
                <a16:creationId xmlns:a16="http://schemas.microsoft.com/office/drawing/2014/main" xmlns="" id="{9EE83B99-E454-4D42-828F-44D91CC8F8F3}"/>
              </a:ext>
            </a:extLst>
          </p:cNvPr>
          <p:cNvSpPr txBox="1"/>
          <p:nvPr/>
        </p:nvSpPr>
        <p:spPr>
          <a:xfrm>
            <a:off x="338138" y="1693634"/>
            <a:ext cx="8586786" cy="369332"/>
          </a:xfrm>
          <a:prstGeom prst="rect">
            <a:avLst/>
          </a:prstGeom>
          <a:noFill/>
        </p:spPr>
        <p:txBody>
          <a:bodyPr wrap="square">
            <a:spAutoFit/>
          </a:bodyPr>
          <a:lstStyle/>
          <a:p>
            <a:r>
              <a:rPr lang="en-US" altLang="fr-FR" b="1" dirty="0">
                <a:latin typeface="Calibri" panose="020F0502020204030204" pitchFamily="34" charset="0"/>
                <a:cs typeface="Calibri" panose="020F0502020204030204" pitchFamily="34" charset="0"/>
              </a:rPr>
              <a:t>Industrial</a:t>
            </a:r>
            <a:r>
              <a:rPr lang="en-US" altLang="fr-FR" dirty="0">
                <a:latin typeface="Calibri" panose="020F0502020204030204" pitchFamily="34" charset="0"/>
                <a:cs typeface="Calibri" panose="020F0502020204030204" pitchFamily="34" charset="0"/>
              </a:rPr>
              <a:t>: Schneider Electronics, Delta Dore, </a:t>
            </a:r>
            <a:r>
              <a:rPr lang="en-US" altLang="fr-FR" dirty="0" err="1">
                <a:latin typeface="Calibri" panose="020F0502020204030204" pitchFamily="34" charset="0"/>
                <a:cs typeface="Calibri" panose="020F0502020204030204" pitchFamily="34" charset="0"/>
              </a:rPr>
              <a:t>Eolane</a:t>
            </a:r>
            <a:r>
              <a:rPr lang="en-US" altLang="fr-FR" dirty="0">
                <a:latin typeface="Calibri" panose="020F0502020204030204" pitchFamily="34" charset="0"/>
                <a:cs typeface="Calibri" panose="020F0502020204030204" pitchFamily="34" charset="0"/>
              </a:rPr>
              <a:t>, </a:t>
            </a:r>
            <a:r>
              <a:rPr lang="en-US" altLang="fr-FR" dirty="0" err="1">
                <a:latin typeface="Calibri" panose="020F0502020204030204" pitchFamily="34" charset="0"/>
                <a:cs typeface="Calibri" panose="020F0502020204030204" pitchFamily="34" charset="0"/>
              </a:rPr>
              <a:t>Petzl</a:t>
            </a:r>
            <a:r>
              <a:rPr lang="en-US" altLang="fr-FR" dirty="0">
                <a:latin typeface="Calibri" panose="020F0502020204030204" pitchFamily="34" charset="0"/>
                <a:cs typeface="Calibri" panose="020F0502020204030204" pitchFamily="34" charset="0"/>
              </a:rPr>
              <a:t>, Osram…</a:t>
            </a:r>
          </a:p>
        </p:txBody>
      </p:sp>
      <p:sp>
        <p:nvSpPr>
          <p:cNvPr id="20" name="ZoneTexte 19">
            <a:extLst>
              <a:ext uri="{FF2B5EF4-FFF2-40B4-BE49-F238E27FC236}">
                <a16:creationId xmlns:a16="http://schemas.microsoft.com/office/drawing/2014/main" xmlns="" id="{5367D153-4842-4EC7-8A01-5947E28CF31F}"/>
              </a:ext>
            </a:extLst>
          </p:cNvPr>
          <p:cNvSpPr txBox="1"/>
          <p:nvPr/>
        </p:nvSpPr>
        <p:spPr>
          <a:xfrm>
            <a:off x="338138" y="2123764"/>
            <a:ext cx="8619797" cy="369332"/>
          </a:xfrm>
          <a:prstGeom prst="rect">
            <a:avLst/>
          </a:prstGeom>
          <a:noFill/>
        </p:spPr>
        <p:txBody>
          <a:bodyPr wrap="square">
            <a:spAutoFit/>
          </a:bodyPr>
          <a:lstStyle/>
          <a:p>
            <a:r>
              <a:rPr lang="en-US" b="1" dirty="0">
                <a:latin typeface="Calibri" panose="020F0502020204030204" pitchFamily="34" charset="0"/>
                <a:cs typeface="Calibri" panose="020F0502020204030204" pitchFamily="34" charset="0"/>
              </a:rPr>
              <a:t>Railway</a:t>
            </a:r>
            <a:r>
              <a:rPr lang="en-US" dirty="0">
                <a:latin typeface="Calibri" panose="020F0502020204030204" pitchFamily="34" charset="0"/>
                <a:cs typeface="Calibri" panose="020F0502020204030204" pitchFamily="34" charset="0"/>
              </a:rPr>
              <a:t>: Alstom, RATP, SNCF, Ansaldo, </a:t>
            </a:r>
            <a:r>
              <a:rPr lang="fr-FR" dirty="0">
                <a:latin typeface="Calibri" panose="020F0502020204030204" pitchFamily="34" charset="0"/>
                <a:cs typeface="Calibri" panose="020F0502020204030204" pitchFamily="34" charset="0"/>
              </a:rPr>
              <a:t>Faiveley, </a:t>
            </a:r>
            <a:r>
              <a:rPr lang="en-US" dirty="0">
                <a:latin typeface="Calibri" panose="020F0502020204030204" pitchFamily="34" charset="0"/>
                <a:cs typeface="Calibri" panose="020F0502020204030204" pitchFamily="34" charset="0"/>
              </a:rPr>
              <a:t>Bombardier…</a:t>
            </a:r>
          </a:p>
        </p:txBody>
      </p:sp>
      <p:sp>
        <p:nvSpPr>
          <p:cNvPr id="22" name="ZoneTexte 21">
            <a:extLst>
              <a:ext uri="{FF2B5EF4-FFF2-40B4-BE49-F238E27FC236}">
                <a16:creationId xmlns:a16="http://schemas.microsoft.com/office/drawing/2014/main" xmlns="" id="{A829085E-FDBB-4380-A2B6-1A00D2FC144E}"/>
              </a:ext>
            </a:extLst>
          </p:cNvPr>
          <p:cNvSpPr txBox="1"/>
          <p:nvPr/>
        </p:nvSpPr>
        <p:spPr>
          <a:xfrm>
            <a:off x="338138" y="2518496"/>
            <a:ext cx="6093372" cy="369332"/>
          </a:xfrm>
          <a:prstGeom prst="rect">
            <a:avLst/>
          </a:prstGeom>
          <a:noFill/>
        </p:spPr>
        <p:txBody>
          <a:bodyPr wrap="square">
            <a:spAutoFit/>
          </a:bodyPr>
          <a:lstStyle/>
          <a:p>
            <a:r>
              <a:rPr lang="en-US" b="1" dirty="0">
                <a:latin typeface="Calibri" panose="020F0502020204030204" pitchFamily="34" charset="0"/>
                <a:cs typeface="Calibri" panose="020F0502020204030204" pitchFamily="34" charset="0"/>
              </a:rPr>
              <a:t>Automotive</a:t>
            </a:r>
            <a:r>
              <a:rPr lang="en-US" dirty="0">
                <a:latin typeface="Calibri" panose="020F0502020204030204" pitchFamily="34" charset="0"/>
                <a:cs typeface="Calibri" panose="020F0502020204030204" pitchFamily="34" charset="0"/>
              </a:rPr>
              <a:t> : SMR Auto, Volvo Trucks, Renault… </a:t>
            </a:r>
          </a:p>
        </p:txBody>
      </p:sp>
      <p:pic>
        <p:nvPicPr>
          <p:cNvPr id="1042" name="Picture 18">
            <a:extLst>
              <a:ext uri="{FF2B5EF4-FFF2-40B4-BE49-F238E27FC236}">
                <a16:creationId xmlns:a16="http://schemas.microsoft.com/office/drawing/2014/main" xmlns="" id="{D161D0B7-2C76-48F0-9DF5-8D4019357EC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391025" y="3002642"/>
            <a:ext cx="2544539" cy="141363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shepper.com Jouets et jeux Véhicules miniatures Logo Renault">
            <a:extLst>
              <a:ext uri="{FF2B5EF4-FFF2-40B4-BE49-F238E27FC236}">
                <a16:creationId xmlns:a16="http://schemas.microsoft.com/office/drawing/2014/main" xmlns="" id="{D31952F5-5806-495F-9F80-06CAAB33FA35}"/>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153368" y="4139246"/>
            <a:ext cx="2544539" cy="1424942"/>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3"/>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784352" y="567371"/>
            <a:ext cx="2786987" cy="6549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36798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03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38"/>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0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84352" y="567371"/>
            <a:ext cx="2786987" cy="6549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cs-CZ" altLang="cs-CZ" sz="1800" b="0" i="0" u="none" strike="noStrike" cap="none" normalizeH="0" baseline="0" smtClean="0">
              <a:ln>
                <a:noFill/>
              </a:ln>
              <a:solidFill>
                <a:schemeClr val="tx1"/>
              </a:solidFill>
              <a:effectLst/>
              <a:latin typeface="Arial" charset="0"/>
              <a:cs typeface="Arial" charset="0"/>
            </a:endParaRPr>
          </a:p>
        </p:txBody>
      </p:sp>
      <p:grpSp>
        <p:nvGrpSpPr>
          <p:cNvPr id="18" name="Skupina 17"/>
          <p:cNvGrpSpPr/>
          <p:nvPr/>
        </p:nvGrpSpPr>
        <p:grpSpPr>
          <a:xfrm>
            <a:off x="5154612" y="5622811"/>
            <a:ext cx="7037388" cy="460375"/>
            <a:chOff x="0" y="4515062"/>
            <a:chExt cx="7037388" cy="460375"/>
          </a:xfrm>
        </p:grpSpPr>
        <p:sp>
          <p:nvSpPr>
            <p:cNvPr id="26" name="Rectangle 1"/>
            <p:cNvSpPr/>
            <p:nvPr/>
          </p:nvSpPr>
          <p:spPr>
            <a:xfrm>
              <a:off x="0" y="4515062"/>
              <a:ext cx="7037388" cy="460375"/>
            </a:xfrm>
            <a:prstGeom prst="rect">
              <a:avLst/>
            </a:prstGeom>
            <a:solidFill>
              <a:srgbClr val="94C11F"/>
            </a:solidFill>
            <a:ln>
              <a:solidFill>
                <a:srgbClr val="94C11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a:p>
          </p:txBody>
        </p:sp>
        <p:sp>
          <p:nvSpPr>
            <p:cNvPr id="9" name="Obdélník 8"/>
            <p:cNvSpPr/>
            <p:nvPr/>
          </p:nvSpPr>
          <p:spPr>
            <a:xfrm>
              <a:off x="218812" y="4560739"/>
              <a:ext cx="2712537" cy="369332"/>
            </a:xfrm>
            <a:prstGeom prst="rect">
              <a:avLst/>
            </a:prstGeom>
          </p:spPr>
          <p:txBody>
            <a:bodyPr wrap="none">
              <a:spAutoFit/>
            </a:bodyPr>
            <a:lstStyle/>
            <a:p>
              <a:r>
                <a:rPr lang="fr-FR" b="1" dirty="0">
                  <a:solidFill>
                    <a:schemeClr val="bg1"/>
                  </a:solidFill>
                  <a:latin typeface="Calibri" panose="020F0502020204030204" pitchFamily="34" charset="0"/>
                  <a:cs typeface="Calibri" panose="020F0502020204030204" pitchFamily="34" charset="0"/>
                  <a:sym typeface="Wingdings" panose="05000000000000000000" pitchFamily="2" charset="2"/>
                </a:rPr>
                <a:t>APPLICATION </a:t>
              </a:r>
              <a:r>
                <a:rPr lang="fr-FR" b="1" dirty="0" smtClean="0">
                  <a:solidFill>
                    <a:schemeClr val="bg1"/>
                  </a:solidFill>
                  <a:latin typeface="Calibri" panose="020F0502020204030204" pitchFamily="34" charset="0"/>
                  <a:cs typeface="Calibri" panose="020F0502020204030204" pitchFamily="34" charset="0"/>
                  <a:sym typeface="Wingdings" panose="05000000000000000000" pitchFamily="2" charset="2"/>
                </a:rPr>
                <a:t>INDUSTRIES</a:t>
              </a:r>
              <a:r>
                <a:rPr lang="cs-CZ" b="1" dirty="0" smtClean="0">
                  <a:solidFill>
                    <a:schemeClr val="bg1"/>
                  </a:solidFill>
                  <a:latin typeface="Calibri" panose="020F0502020204030204" pitchFamily="34" charset="0"/>
                  <a:cs typeface="Calibri" panose="020F0502020204030204" pitchFamily="34" charset="0"/>
                  <a:sym typeface="Wingdings" panose="05000000000000000000" pitchFamily="2" charset="2"/>
                </a:rPr>
                <a:t>:</a:t>
              </a:r>
              <a:endParaRPr lang="cs-CZ" dirty="0">
                <a:solidFill>
                  <a:schemeClr val="bg1"/>
                </a:solidFill>
                <a:latin typeface="Calibri" panose="020F0502020204030204" pitchFamily="34" charset="0"/>
                <a:cs typeface="Calibri" panose="020F0502020204030204" pitchFamily="34" charset="0"/>
              </a:endParaRPr>
            </a:p>
          </p:txBody>
        </p:sp>
      </p:grpSp>
      <p:sp>
        <p:nvSpPr>
          <p:cNvPr id="27" name="Obdélník 26"/>
          <p:cNvSpPr/>
          <p:nvPr/>
        </p:nvSpPr>
        <p:spPr>
          <a:xfrm>
            <a:off x="6470202" y="6213264"/>
            <a:ext cx="5521768" cy="400110"/>
          </a:xfrm>
          <a:prstGeom prst="rect">
            <a:avLst/>
          </a:prstGeom>
        </p:spPr>
        <p:txBody>
          <a:bodyPr wrap="none">
            <a:spAutoFit/>
          </a:bodyPr>
          <a:lstStyle/>
          <a:p>
            <a:pPr marL="0" lvl="2" algn="r"/>
            <a:r>
              <a:rPr lang="cs-CZ" altLang="fr-FR" sz="2000" b="1" dirty="0">
                <a:latin typeface="Calibri" panose="020F0502020204030204" pitchFamily="34" charset="0"/>
                <a:cs typeface="Calibri" panose="020F0502020204030204" pitchFamily="34" charset="0"/>
              </a:rPr>
              <a:t>a</a:t>
            </a:r>
            <a:r>
              <a:rPr lang="fr-FR" altLang="fr-FR" sz="2000" b="1" dirty="0" smtClean="0">
                <a:latin typeface="Calibri" panose="020F0502020204030204" pitchFamily="34" charset="0"/>
                <a:cs typeface="Calibri" panose="020F0502020204030204" pitchFamily="34" charset="0"/>
              </a:rPr>
              <a:t>utomotive</a:t>
            </a:r>
            <a:r>
              <a:rPr lang="cs-CZ" altLang="fr-FR" sz="2000" b="1" dirty="0">
                <a:latin typeface="Calibri" panose="020F0502020204030204" pitchFamily="34" charset="0"/>
                <a:cs typeface="Calibri" panose="020F0502020204030204" pitchFamily="34" charset="0"/>
              </a:rPr>
              <a:t>, </a:t>
            </a:r>
            <a:r>
              <a:rPr lang="cs-CZ" altLang="fr-FR" sz="2000" b="1" dirty="0" err="1" smtClean="0">
                <a:latin typeface="Calibri" panose="020F0502020204030204" pitchFamily="34" charset="0"/>
                <a:cs typeface="Calibri" panose="020F0502020204030204" pitchFamily="34" charset="0"/>
              </a:rPr>
              <a:t>telecom</a:t>
            </a:r>
            <a:r>
              <a:rPr lang="cs-CZ" altLang="fr-FR" sz="2000" b="1" dirty="0" smtClean="0">
                <a:latin typeface="Calibri" panose="020F0502020204030204" pitchFamily="34" charset="0"/>
                <a:cs typeface="Calibri" panose="020F0502020204030204" pitchFamily="34" charset="0"/>
              </a:rPr>
              <a:t>, i</a:t>
            </a:r>
            <a:r>
              <a:rPr lang="fr-FR" altLang="fr-FR" sz="2000" b="1" dirty="0" smtClean="0">
                <a:latin typeface="Calibri" panose="020F0502020204030204" pitchFamily="34" charset="0"/>
                <a:cs typeface="Calibri" panose="020F0502020204030204" pitchFamily="34" charset="0"/>
              </a:rPr>
              <a:t>ndustrial</a:t>
            </a:r>
            <a:r>
              <a:rPr lang="cs-CZ" altLang="fr-FR" sz="2000" b="1" dirty="0" smtClean="0">
                <a:latin typeface="Calibri" panose="020F0502020204030204" pitchFamily="34" charset="0"/>
                <a:cs typeface="Calibri" panose="020F0502020204030204" pitchFamily="34" charset="0"/>
              </a:rPr>
              <a:t>, </a:t>
            </a:r>
            <a:r>
              <a:rPr lang="cs-CZ" altLang="fr-FR" sz="2000" b="1" dirty="0" err="1" smtClean="0">
                <a:latin typeface="Calibri" panose="020F0502020204030204" pitchFamily="34" charset="0"/>
                <a:cs typeface="Calibri" panose="020F0502020204030204" pitchFamily="34" charset="0"/>
              </a:rPr>
              <a:t>marine</a:t>
            </a:r>
            <a:r>
              <a:rPr lang="cs-CZ" altLang="fr-FR" sz="2000" b="1" dirty="0" smtClean="0">
                <a:latin typeface="Calibri" panose="020F0502020204030204" pitchFamily="34" charset="0"/>
                <a:cs typeface="Calibri" panose="020F0502020204030204" pitchFamily="34" charset="0"/>
              </a:rPr>
              <a:t> </a:t>
            </a:r>
            <a:r>
              <a:rPr lang="cs-CZ" altLang="fr-FR" sz="2000" b="1" dirty="0" err="1" smtClean="0">
                <a:latin typeface="Calibri" panose="020F0502020204030204" pitchFamily="34" charset="0"/>
                <a:cs typeface="Calibri" panose="020F0502020204030204" pitchFamily="34" charset="0"/>
              </a:rPr>
              <a:t>electronic</a:t>
            </a:r>
            <a:endParaRPr lang="cs-CZ" dirty="0">
              <a:latin typeface="Calibri" panose="020F0502020204030204" pitchFamily="34" charset="0"/>
              <a:cs typeface="Calibri" panose="020F0502020204030204" pitchFamily="34" charset="0"/>
            </a:endParaRPr>
          </a:p>
        </p:txBody>
      </p:sp>
      <p:sp>
        <p:nvSpPr>
          <p:cNvPr id="17" name="Obdélník 16"/>
          <p:cNvSpPr/>
          <p:nvPr/>
        </p:nvSpPr>
        <p:spPr>
          <a:xfrm>
            <a:off x="223241" y="903837"/>
            <a:ext cx="8264175" cy="646331"/>
          </a:xfrm>
          <a:prstGeom prst="rect">
            <a:avLst/>
          </a:prstGeom>
        </p:spPr>
        <p:txBody>
          <a:bodyPr wrap="square">
            <a:spAutoFit/>
          </a:bodyPr>
          <a:lstStyle/>
          <a:p>
            <a:pPr algn="just"/>
            <a:r>
              <a:rPr lang="en-US" dirty="0">
                <a:latin typeface="+mn-lt"/>
              </a:rPr>
              <a:t>A silicone-based conformal coating known for its high-temperature resistance and flexibility, suitable for applications exposed to extreme environmental </a:t>
            </a:r>
            <a:r>
              <a:rPr lang="en-US" dirty="0" smtClean="0">
                <a:latin typeface="+mn-lt"/>
              </a:rPr>
              <a:t>conditions</a:t>
            </a:r>
            <a:r>
              <a:rPr lang="cs-CZ" dirty="0" smtClean="0">
                <a:latin typeface="+mn-lt"/>
              </a:rPr>
              <a:t>.</a:t>
            </a:r>
            <a:endParaRPr lang="cs-CZ" dirty="0">
              <a:latin typeface="+mn-lt"/>
            </a:endParaRPr>
          </a:p>
        </p:txBody>
      </p:sp>
      <p:pic>
        <p:nvPicPr>
          <p:cNvPr id="35" name="Image 2" descr="Une image contenant signe&#10;&#10;Description générée automatiquement"/>
          <p:cNvPicPr>
            <a:picLocks noChangeAspect="1"/>
          </p:cNvPicPr>
          <p:nvPr/>
        </p:nvPicPr>
        <p:blipFill>
          <a:blip r:embed="rId4"/>
          <a:srcRect/>
          <a:stretch>
            <a:fillRect/>
          </a:stretch>
        </p:blipFill>
        <p:spPr bwMode="auto">
          <a:xfrm>
            <a:off x="338138" y="5564188"/>
            <a:ext cx="2138362" cy="1268412"/>
          </a:xfrm>
          <a:prstGeom prst="rect">
            <a:avLst/>
          </a:prstGeom>
          <a:noFill/>
          <a:ln w="9525">
            <a:noFill/>
            <a:miter lim="800000"/>
            <a:headEnd/>
            <a:tailEnd/>
          </a:ln>
        </p:spPr>
      </p:pic>
      <p:sp>
        <p:nvSpPr>
          <p:cNvPr id="23" name="Rectangle 1"/>
          <p:cNvSpPr/>
          <p:nvPr/>
        </p:nvSpPr>
        <p:spPr>
          <a:xfrm>
            <a:off x="-1" y="436484"/>
            <a:ext cx="7037389" cy="460375"/>
          </a:xfrm>
          <a:prstGeom prst="rect">
            <a:avLst/>
          </a:prstGeom>
          <a:solidFill>
            <a:srgbClr val="94C11F"/>
          </a:solidFill>
          <a:ln>
            <a:solidFill>
              <a:srgbClr val="94C11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a:p>
        </p:txBody>
      </p:sp>
      <p:sp>
        <p:nvSpPr>
          <p:cNvPr id="28" name="ZoneTexte 24">
            <a:extLst>
              <a:ext uri="{FF2B5EF4-FFF2-40B4-BE49-F238E27FC236}">
                <a16:creationId xmlns:a16="http://schemas.microsoft.com/office/drawing/2014/main" xmlns="" id="{05C95229-7D3C-4F2C-BA39-E6A32BF2D946}"/>
              </a:ext>
            </a:extLst>
          </p:cNvPr>
          <p:cNvSpPr txBox="1"/>
          <p:nvPr/>
        </p:nvSpPr>
        <p:spPr>
          <a:xfrm>
            <a:off x="367994" y="1843075"/>
            <a:ext cx="6559684" cy="3354765"/>
          </a:xfrm>
          <a:prstGeom prst="rect">
            <a:avLst/>
          </a:prstGeom>
          <a:noFill/>
        </p:spPr>
        <p:txBody>
          <a:bodyPr wrap="square">
            <a:spAutoFit/>
          </a:bodyPr>
          <a:lstStyle/>
          <a:p>
            <a:pPr marL="285750" indent="-285750">
              <a:buFont typeface="Arial" panose="020B0604020202020204" pitchFamily="34" charset="0"/>
              <a:buChar char="•"/>
            </a:pPr>
            <a:r>
              <a:rPr lang="cs-CZ" dirty="0" err="1" smtClean="0">
                <a:latin typeface="+mn-lt"/>
              </a:rPr>
              <a:t>Excellent</a:t>
            </a:r>
            <a:r>
              <a:rPr lang="cs-CZ" dirty="0" smtClean="0">
                <a:latin typeface="+mn-lt"/>
              </a:rPr>
              <a:t> </a:t>
            </a:r>
            <a:r>
              <a:rPr lang="cs-CZ" dirty="0" err="1">
                <a:latin typeface="+mn-lt"/>
              </a:rPr>
              <a:t>moisture</a:t>
            </a:r>
            <a:r>
              <a:rPr lang="cs-CZ" dirty="0">
                <a:latin typeface="+mn-lt"/>
              </a:rPr>
              <a:t> and humidity </a:t>
            </a:r>
            <a:r>
              <a:rPr lang="cs-CZ" dirty="0" err="1">
                <a:latin typeface="+mn-lt"/>
              </a:rPr>
              <a:t>resistance</a:t>
            </a:r>
            <a:endParaRPr lang="cs-CZ" sz="1600" dirty="0">
              <a:latin typeface="+mn-lt"/>
            </a:endParaRPr>
          </a:p>
          <a:p>
            <a:pPr marL="285750" indent="-285750">
              <a:buFont typeface="Arial" panose="020B0604020202020204" pitchFamily="34" charset="0"/>
              <a:buChar char="•"/>
            </a:pPr>
            <a:r>
              <a:rPr lang="cs-CZ" dirty="0" err="1" smtClean="0">
                <a:latin typeface="+mn-lt"/>
              </a:rPr>
              <a:t>Silicone-based</a:t>
            </a:r>
            <a:r>
              <a:rPr lang="cs-CZ" dirty="0" smtClean="0">
                <a:latin typeface="+mn-lt"/>
              </a:rPr>
              <a:t> </a:t>
            </a:r>
            <a:r>
              <a:rPr lang="cs-CZ" dirty="0">
                <a:latin typeface="+mn-lt"/>
              </a:rPr>
              <a:t>transparent </a:t>
            </a:r>
            <a:r>
              <a:rPr lang="cs-CZ" dirty="0" err="1">
                <a:latin typeface="+mn-lt"/>
              </a:rPr>
              <a:t>coating</a:t>
            </a:r>
            <a:r>
              <a:rPr lang="cs-CZ" dirty="0">
                <a:latin typeface="+mn-lt"/>
              </a:rPr>
              <a:t> </a:t>
            </a:r>
            <a:r>
              <a:rPr lang="cs-CZ" dirty="0" err="1">
                <a:latin typeface="+mn-lt"/>
              </a:rPr>
              <a:t>with</a:t>
            </a:r>
            <a:r>
              <a:rPr lang="cs-CZ" dirty="0">
                <a:latin typeface="+mn-lt"/>
              </a:rPr>
              <a:t> </a:t>
            </a:r>
            <a:r>
              <a:rPr lang="cs-CZ" b="1" dirty="0">
                <a:latin typeface="+mn-lt"/>
              </a:rPr>
              <a:t>UV TRACER</a:t>
            </a:r>
            <a:endParaRPr lang="cs-CZ" sz="1600" dirty="0">
              <a:latin typeface="+mn-lt"/>
            </a:endParaRPr>
          </a:p>
          <a:p>
            <a:pPr marL="285750" indent="-285750">
              <a:buFont typeface="Arial" panose="020B0604020202020204" pitchFamily="34" charset="0"/>
              <a:buChar char="•"/>
            </a:pPr>
            <a:r>
              <a:rPr lang="cs-CZ" dirty="0" err="1" smtClean="0">
                <a:latin typeface="+mn-lt"/>
              </a:rPr>
              <a:t>Can</a:t>
            </a:r>
            <a:r>
              <a:rPr lang="cs-CZ" dirty="0" smtClean="0">
                <a:latin typeface="+mn-lt"/>
              </a:rPr>
              <a:t> </a:t>
            </a:r>
            <a:r>
              <a:rPr lang="cs-CZ" dirty="0" err="1">
                <a:latin typeface="+mn-lt"/>
              </a:rPr>
              <a:t>be</a:t>
            </a:r>
            <a:r>
              <a:rPr lang="cs-CZ" dirty="0">
                <a:latin typeface="+mn-lt"/>
              </a:rPr>
              <a:t> </a:t>
            </a:r>
            <a:r>
              <a:rPr lang="cs-CZ" dirty="0" err="1">
                <a:latin typeface="+mn-lt"/>
              </a:rPr>
              <a:t>soldered</a:t>
            </a:r>
            <a:r>
              <a:rPr lang="cs-CZ" dirty="0">
                <a:latin typeface="+mn-lt"/>
              </a:rPr>
              <a:t> </a:t>
            </a:r>
            <a:r>
              <a:rPr lang="cs-CZ" dirty="0" err="1">
                <a:latin typeface="+mn-lt"/>
              </a:rPr>
              <a:t>through</a:t>
            </a:r>
            <a:r>
              <a:rPr lang="cs-CZ" dirty="0">
                <a:latin typeface="+mn-lt"/>
              </a:rPr>
              <a:t> </a:t>
            </a:r>
            <a:r>
              <a:rPr lang="cs-CZ" dirty="0" err="1">
                <a:latin typeface="+mn-lt"/>
              </a:rPr>
              <a:t>without</a:t>
            </a:r>
            <a:r>
              <a:rPr lang="cs-CZ" dirty="0">
                <a:latin typeface="+mn-lt"/>
              </a:rPr>
              <a:t> </a:t>
            </a:r>
            <a:r>
              <a:rPr lang="cs-CZ" dirty="0" err="1">
                <a:latin typeface="+mn-lt"/>
              </a:rPr>
              <a:t>toxic</a:t>
            </a:r>
            <a:r>
              <a:rPr lang="cs-CZ" dirty="0">
                <a:latin typeface="+mn-lt"/>
              </a:rPr>
              <a:t> </a:t>
            </a:r>
            <a:r>
              <a:rPr lang="cs-CZ" dirty="0" err="1">
                <a:latin typeface="+mn-lt"/>
              </a:rPr>
              <a:t>fumes</a:t>
            </a:r>
            <a:endParaRPr lang="cs-CZ" sz="1600" dirty="0">
              <a:latin typeface="+mn-lt"/>
            </a:endParaRPr>
          </a:p>
          <a:p>
            <a:pPr marL="285750" indent="-285750">
              <a:buFont typeface="Arial" panose="020B0604020202020204" pitchFamily="34" charset="0"/>
              <a:buChar char="•"/>
            </a:pPr>
            <a:r>
              <a:rPr lang="cs-CZ" dirty="0" err="1" smtClean="0">
                <a:latin typeface="+mn-lt"/>
              </a:rPr>
              <a:t>Drying</a:t>
            </a:r>
            <a:r>
              <a:rPr lang="cs-CZ" dirty="0" smtClean="0">
                <a:latin typeface="+mn-lt"/>
              </a:rPr>
              <a:t> </a:t>
            </a:r>
            <a:r>
              <a:rPr lang="cs-CZ" dirty="0" err="1" smtClean="0">
                <a:latin typeface="+mn-lt"/>
              </a:rPr>
              <a:t>time</a:t>
            </a:r>
            <a:r>
              <a:rPr lang="cs-CZ" dirty="0" smtClean="0">
                <a:latin typeface="+mn-lt"/>
              </a:rPr>
              <a:t>:</a:t>
            </a:r>
            <a:endParaRPr lang="cs-CZ" dirty="0">
              <a:latin typeface="+mn-lt"/>
            </a:endParaRPr>
          </a:p>
          <a:p>
            <a:pPr marL="742950" lvl="1" indent="-285750">
              <a:buFont typeface="Arial" panose="020B0604020202020204" pitchFamily="34" charset="0"/>
              <a:buChar char="•"/>
            </a:pPr>
            <a:r>
              <a:rPr lang="cs-CZ" dirty="0" err="1" smtClean="0">
                <a:latin typeface="+mn-lt"/>
              </a:rPr>
              <a:t>Touch</a:t>
            </a:r>
            <a:r>
              <a:rPr lang="cs-CZ" dirty="0" smtClean="0">
                <a:latin typeface="+mn-lt"/>
              </a:rPr>
              <a:t> </a:t>
            </a:r>
            <a:r>
              <a:rPr lang="cs-CZ" dirty="0">
                <a:latin typeface="+mn-lt"/>
              </a:rPr>
              <a:t>dry: ~4 </a:t>
            </a:r>
            <a:r>
              <a:rPr lang="cs-CZ" dirty="0" err="1">
                <a:latin typeface="+mn-lt"/>
              </a:rPr>
              <a:t>hours</a:t>
            </a:r>
            <a:r>
              <a:rPr lang="cs-CZ" dirty="0">
                <a:latin typeface="+mn-lt"/>
              </a:rPr>
              <a:t> </a:t>
            </a:r>
            <a:r>
              <a:rPr lang="cs-CZ" dirty="0" err="1">
                <a:latin typeface="+mn-lt"/>
              </a:rPr>
              <a:t>at</a:t>
            </a:r>
            <a:r>
              <a:rPr lang="cs-CZ" dirty="0">
                <a:latin typeface="+mn-lt"/>
              </a:rPr>
              <a:t> </a:t>
            </a:r>
            <a:r>
              <a:rPr lang="cs-CZ" dirty="0" err="1">
                <a:latin typeface="+mn-lt"/>
              </a:rPr>
              <a:t>room</a:t>
            </a:r>
            <a:r>
              <a:rPr lang="cs-CZ" dirty="0">
                <a:latin typeface="+mn-lt"/>
              </a:rPr>
              <a:t> </a:t>
            </a:r>
            <a:r>
              <a:rPr lang="cs-CZ" dirty="0" smtClean="0">
                <a:latin typeface="+mn-lt"/>
              </a:rPr>
              <a:t>temp</a:t>
            </a:r>
            <a:endParaRPr lang="cs-CZ" dirty="0">
              <a:latin typeface="+mn-lt"/>
            </a:endParaRPr>
          </a:p>
          <a:p>
            <a:pPr marL="742950" lvl="1" indent="-285750">
              <a:buFont typeface="Arial" panose="020B0604020202020204" pitchFamily="34" charset="0"/>
              <a:buChar char="•"/>
            </a:pPr>
            <a:r>
              <a:rPr lang="cs-CZ" dirty="0" smtClean="0">
                <a:latin typeface="+mn-lt"/>
              </a:rPr>
              <a:t>Full </a:t>
            </a:r>
            <a:r>
              <a:rPr lang="cs-CZ" dirty="0" err="1">
                <a:latin typeface="+mn-lt"/>
              </a:rPr>
              <a:t>cure</a:t>
            </a:r>
            <a:r>
              <a:rPr lang="cs-CZ" dirty="0">
                <a:latin typeface="+mn-lt"/>
              </a:rPr>
              <a:t>: 12 </a:t>
            </a:r>
            <a:r>
              <a:rPr lang="cs-CZ" dirty="0" err="1">
                <a:latin typeface="+mn-lt"/>
              </a:rPr>
              <a:t>hours</a:t>
            </a:r>
            <a:r>
              <a:rPr lang="cs-CZ" dirty="0">
                <a:latin typeface="+mn-lt"/>
              </a:rPr>
              <a:t> (</a:t>
            </a:r>
            <a:r>
              <a:rPr lang="cs-CZ" dirty="0" err="1">
                <a:latin typeface="+mn-lt"/>
              </a:rPr>
              <a:t>faster</a:t>
            </a:r>
            <a:r>
              <a:rPr lang="cs-CZ" dirty="0">
                <a:latin typeface="+mn-lt"/>
              </a:rPr>
              <a:t> </a:t>
            </a:r>
            <a:r>
              <a:rPr lang="cs-CZ" dirty="0" err="1">
                <a:latin typeface="+mn-lt"/>
              </a:rPr>
              <a:t>with</a:t>
            </a:r>
            <a:r>
              <a:rPr lang="cs-CZ" dirty="0">
                <a:latin typeface="+mn-lt"/>
              </a:rPr>
              <a:t> </a:t>
            </a:r>
            <a:r>
              <a:rPr lang="cs-CZ" dirty="0" err="1">
                <a:latin typeface="+mn-lt"/>
              </a:rPr>
              <a:t>heat</a:t>
            </a:r>
            <a:r>
              <a:rPr lang="cs-CZ" dirty="0" smtClean="0">
                <a:latin typeface="+mn-lt"/>
              </a:rPr>
              <a:t>)</a:t>
            </a:r>
          </a:p>
          <a:p>
            <a:pPr lvl="1"/>
            <a:endParaRPr lang="cs-CZ" sz="1600" dirty="0">
              <a:latin typeface="+mn-lt"/>
            </a:endParaRPr>
          </a:p>
          <a:p>
            <a:pPr marL="285750" indent="-285750">
              <a:buFont typeface="Arial" panose="020B0604020202020204" pitchFamily="34" charset="0"/>
              <a:buChar char="•"/>
            </a:pPr>
            <a:r>
              <a:rPr lang="cs-CZ" dirty="0" err="1" smtClean="0">
                <a:latin typeface="+mn-lt"/>
              </a:rPr>
              <a:t>Application</a:t>
            </a:r>
            <a:r>
              <a:rPr lang="cs-CZ" dirty="0">
                <a:latin typeface="+mn-lt"/>
              </a:rPr>
              <a:t>: </a:t>
            </a:r>
            <a:r>
              <a:rPr lang="cs-CZ" dirty="0" err="1">
                <a:latin typeface="+mn-lt"/>
              </a:rPr>
              <a:t>Spray</a:t>
            </a:r>
            <a:r>
              <a:rPr lang="cs-CZ" dirty="0">
                <a:latin typeface="+mn-lt"/>
              </a:rPr>
              <a:t>, </a:t>
            </a:r>
            <a:r>
              <a:rPr lang="cs-CZ" dirty="0" err="1">
                <a:latin typeface="+mn-lt"/>
              </a:rPr>
              <a:t>dip</a:t>
            </a:r>
            <a:r>
              <a:rPr lang="cs-CZ" dirty="0">
                <a:latin typeface="+mn-lt"/>
              </a:rPr>
              <a:t>, </a:t>
            </a:r>
            <a:r>
              <a:rPr lang="cs-CZ" dirty="0" err="1">
                <a:latin typeface="+mn-lt"/>
              </a:rPr>
              <a:t>brush</a:t>
            </a:r>
            <a:r>
              <a:rPr lang="cs-CZ" dirty="0">
                <a:latin typeface="+mn-lt"/>
              </a:rPr>
              <a:t> (~25 </a:t>
            </a:r>
            <a:r>
              <a:rPr lang="cs-CZ" dirty="0" err="1">
                <a:latin typeface="+mn-lt"/>
              </a:rPr>
              <a:t>μm</a:t>
            </a:r>
            <a:r>
              <a:rPr lang="cs-CZ" dirty="0">
                <a:latin typeface="+mn-lt"/>
              </a:rPr>
              <a:t> per </a:t>
            </a:r>
            <a:r>
              <a:rPr lang="cs-CZ" dirty="0" err="1">
                <a:latin typeface="+mn-lt"/>
              </a:rPr>
              <a:t>layer</a:t>
            </a:r>
            <a:r>
              <a:rPr lang="cs-CZ" dirty="0" smtClean="0">
                <a:latin typeface="+mn-lt"/>
              </a:rPr>
              <a:t>)</a:t>
            </a:r>
          </a:p>
          <a:p>
            <a:pPr marL="285750" indent="-285750">
              <a:buFont typeface="Arial" panose="020B0604020202020204" pitchFamily="34" charset="0"/>
              <a:buChar char="•"/>
            </a:pPr>
            <a:r>
              <a:rPr lang="en-US" dirty="0">
                <a:latin typeface="+mn-lt"/>
              </a:rPr>
              <a:t>Operating temp: </a:t>
            </a:r>
            <a:r>
              <a:rPr lang="en-US" b="1" dirty="0">
                <a:latin typeface="+mn-lt"/>
              </a:rPr>
              <a:t>-55 °C to +200 °C</a:t>
            </a:r>
            <a:endParaRPr lang="cs-CZ" dirty="0" smtClean="0">
              <a:latin typeface="+mn-lt"/>
            </a:endParaRPr>
          </a:p>
          <a:p>
            <a:endParaRPr lang="cs-CZ" sz="1600" dirty="0">
              <a:latin typeface="+mn-lt"/>
            </a:endParaRPr>
          </a:p>
          <a:p>
            <a:pPr marL="285750" indent="-285750">
              <a:buFont typeface="Arial" panose="020B0604020202020204" pitchFamily="34" charset="0"/>
              <a:buChar char="•"/>
            </a:pPr>
            <a:r>
              <a:rPr lang="cs-CZ" dirty="0" err="1" smtClean="0">
                <a:latin typeface="+mn-lt"/>
              </a:rPr>
              <a:t>Packaging</a:t>
            </a:r>
            <a:r>
              <a:rPr lang="cs-CZ" dirty="0">
                <a:latin typeface="+mn-lt"/>
              </a:rPr>
              <a:t>: Aerosol (400 ml), </a:t>
            </a:r>
            <a:r>
              <a:rPr lang="cs-CZ" dirty="0" err="1">
                <a:latin typeface="+mn-lt"/>
              </a:rPr>
              <a:t>Drum</a:t>
            </a:r>
            <a:r>
              <a:rPr lang="cs-CZ" dirty="0">
                <a:latin typeface="+mn-lt"/>
              </a:rPr>
              <a:t> (5 L)</a:t>
            </a:r>
            <a:endParaRPr lang="cs-CZ" sz="1600" dirty="0">
              <a:latin typeface="+mn-lt"/>
            </a:endParaRPr>
          </a:p>
          <a:p>
            <a:pPr marL="285750" indent="-285750">
              <a:buFont typeface="Arial" panose="020B0604020202020204" pitchFamily="34" charset="0"/>
              <a:buChar char="•"/>
            </a:pPr>
            <a:r>
              <a:rPr lang="cs-CZ" b="1" dirty="0" smtClean="0">
                <a:latin typeface="+mn-lt"/>
              </a:rPr>
              <a:t>NON </a:t>
            </a:r>
            <a:r>
              <a:rPr lang="cs-CZ" b="1" dirty="0">
                <a:latin typeface="+mn-lt"/>
              </a:rPr>
              <a:t>TOXIC</a:t>
            </a:r>
            <a:r>
              <a:rPr lang="cs-CZ" dirty="0">
                <a:latin typeface="+mn-lt"/>
              </a:rPr>
              <a:t>, </a:t>
            </a:r>
            <a:r>
              <a:rPr lang="cs-CZ" dirty="0" err="1">
                <a:latin typeface="+mn-lt"/>
              </a:rPr>
              <a:t>mold</a:t>
            </a:r>
            <a:r>
              <a:rPr lang="cs-CZ" dirty="0">
                <a:latin typeface="+mn-lt"/>
              </a:rPr>
              <a:t> and UV </a:t>
            </a:r>
            <a:r>
              <a:rPr lang="cs-CZ" dirty="0" err="1">
                <a:latin typeface="+mn-lt"/>
              </a:rPr>
              <a:t>resistant</a:t>
            </a:r>
            <a:endParaRPr lang="cs-CZ" sz="1600" dirty="0">
              <a:latin typeface="+mn-lt"/>
            </a:endParaRPr>
          </a:p>
        </p:txBody>
      </p:sp>
      <p:pic>
        <p:nvPicPr>
          <p:cNvPr id="4099"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131811" y="1927122"/>
            <a:ext cx="2331805" cy="30336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71879" y="2590084"/>
            <a:ext cx="991692" cy="23307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Obdélník 14"/>
          <p:cNvSpPr/>
          <p:nvPr/>
        </p:nvSpPr>
        <p:spPr>
          <a:xfrm>
            <a:off x="338138" y="463954"/>
            <a:ext cx="4551246" cy="400110"/>
          </a:xfrm>
          <a:prstGeom prst="rect">
            <a:avLst/>
          </a:prstGeom>
        </p:spPr>
        <p:txBody>
          <a:bodyPr wrap="none">
            <a:spAutoFit/>
          </a:bodyPr>
          <a:lstStyle/>
          <a:p>
            <a:r>
              <a:rPr lang="cs-CZ" sz="2000" b="1" dirty="0" smtClean="0">
                <a:solidFill>
                  <a:schemeClr val="bg1"/>
                </a:solidFill>
                <a:latin typeface="Calibri" panose="020F0502020204030204" pitchFamily="34" charset="0"/>
                <a:cs typeface="Calibri" panose="020F0502020204030204" pitchFamily="34" charset="0"/>
              </a:rPr>
              <a:t>SILICON CONFORMAL COATING -  SVR 99</a:t>
            </a:r>
            <a:endParaRPr lang="cs-CZ" sz="2000" b="1"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76104343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886D8001-14F0-4006-8BAF-A48DB71D246D}"/>
              </a:ext>
            </a:extLst>
          </p:cNvPr>
          <p:cNvSpPr/>
          <p:nvPr/>
        </p:nvSpPr>
        <p:spPr>
          <a:xfrm>
            <a:off x="-9832" y="537566"/>
            <a:ext cx="7620000" cy="461665"/>
          </a:xfrm>
          <a:prstGeom prst="rect">
            <a:avLst/>
          </a:prstGeom>
          <a:solidFill>
            <a:srgbClr val="94C11F"/>
          </a:solidFill>
          <a:ln>
            <a:solidFill>
              <a:srgbClr val="94C11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ZoneTexte 11">
            <a:extLst>
              <a:ext uri="{FF2B5EF4-FFF2-40B4-BE49-F238E27FC236}">
                <a16:creationId xmlns="" xmlns:a16="http://schemas.microsoft.com/office/drawing/2014/main" id="{3B2C0FE4-FF00-0444-9027-E3A4F3693B75}"/>
              </a:ext>
            </a:extLst>
          </p:cNvPr>
          <p:cNvSpPr txBox="1"/>
          <p:nvPr/>
        </p:nvSpPr>
        <p:spPr>
          <a:xfrm>
            <a:off x="10826830" y="6329172"/>
            <a:ext cx="1268714" cy="276999"/>
          </a:xfrm>
          <a:prstGeom prst="rect">
            <a:avLst/>
          </a:prstGeom>
          <a:noFill/>
        </p:spPr>
        <p:txBody>
          <a:bodyPr wrap="square" rtlCol="0">
            <a:spAutoFit/>
          </a:bodyPr>
          <a:lstStyle/>
          <a:p>
            <a:pPr algn="r"/>
            <a:fld id="{73D65144-4D37-CD4D-B5D3-6D84CEB44018}" type="slidenum">
              <a:rPr lang="fr-FR" sz="1200" smtClean="0">
                <a:solidFill>
                  <a:srgbClr val="3C4447"/>
                </a:solidFill>
                <a:latin typeface="Montserrat" pitchFamily="2" charset="77"/>
              </a:rPr>
              <a:t>7</a:t>
            </a:fld>
            <a:endParaRPr lang="fr-FR" sz="1200">
              <a:solidFill>
                <a:srgbClr val="3C4447"/>
              </a:solidFill>
              <a:latin typeface="Montserrat" pitchFamily="2" charset="77"/>
            </a:endParaRPr>
          </a:p>
        </p:txBody>
      </p:sp>
      <p:pic>
        <p:nvPicPr>
          <p:cNvPr id="3" name="Image 2" descr="Une image contenant signe&#10;&#10;Description générée automatiquement">
            <a:extLst>
              <a:ext uri="{FF2B5EF4-FFF2-40B4-BE49-F238E27FC236}">
                <a16:creationId xmlns="" xmlns:a16="http://schemas.microsoft.com/office/drawing/2014/main" id="{3FF96948-CA08-421C-A70A-82931CE531D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38080" y="5564800"/>
            <a:ext cx="2138790" cy="1268242"/>
          </a:xfrm>
          <a:prstGeom prst="rect">
            <a:avLst/>
          </a:prstGeom>
        </p:spPr>
      </p:pic>
      <p:sp>
        <p:nvSpPr>
          <p:cNvPr id="5" name="Rectangle 4">
            <a:extLst>
              <a:ext uri="{FF2B5EF4-FFF2-40B4-BE49-F238E27FC236}">
                <a16:creationId xmlns="" xmlns:a16="http://schemas.microsoft.com/office/drawing/2014/main" id="{1421F52D-B39D-4809-AB38-BA562CC5B243}"/>
              </a:ext>
            </a:extLst>
          </p:cNvPr>
          <p:cNvSpPr/>
          <p:nvPr/>
        </p:nvSpPr>
        <p:spPr>
          <a:xfrm>
            <a:off x="0" y="6858000"/>
            <a:ext cx="12192000" cy="101600"/>
          </a:xfrm>
          <a:prstGeom prst="rect">
            <a:avLst/>
          </a:prstGeom>
          <a:gradFill>
            <a:gsLst>
              <a:gs pos="0">
                <a:schemeClr val="accent6">
                  <a:lumMod val="75000"/>
                </a:schemeClr>
              </a:gs>
              <a:gs pos="60000">
                <a:srgbClr val="92D050"/>
              </a:gs>
              <a:gs pos="66000">
                <a:srgbClr val="92D050"/>
              </a:gs>
              <a:gs pos="100000">
                <a:srgbClr val="BBD36E"/>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ZoneTexte 7">
            <a:extLst>
              <a:ext uri="{FF2B5EF4-FFF2-40B4-BE49-F238E27FC236}">
                <a16:creationId xmlns="" xmlns:a16="http://schemas.microsoft.com/office/drawing/2014/main" id="{9BFFB568-3B44-4B75-A3A9-24233683E828}"/>
              </a:ext>
            </a:extLst>
          </p:cNvPr>
          <p:cNvSpPr txBox="1"/>
          <p:nvPr/>
        </p:nvSpPr>
        <p:spPr>
          <a:xfrm>
            <a:off x="426569" y="567371"/>
            <a:ext cx="6354198" cy="400110"/>
          </a:xfrm>
          <a:prstGeom prst="rect">
            <a:avLst/>
          </a:prstGeom>
          <a:noFill/>
        </p:spPr>
        <p:txBody>
          <a:bodyPr wrap="square" rtlCol="0">
            <a:spAutoFit/>
          </a:bodyPr>
          <a:lstStyle/>
          <a:p>
            <a:r>
              <a:rPr lang="fr-FR" sz="2000" b="1" dirty="0" smtClean="0">
                <a:solidFill>
                  <a:schemeClr val="bg1"/>
                </a:solidFill>
                <a:latin typeface="Calibri" panose="020F0502020204030204" pitchFamily="34" charset="0"/>
                <a:cs typeface="Calibri" panose="020F0502020204030204" pitchFamily="34" charset="0"/>
                <a:sym typeface="Wingdings" panose="05000000000000000000" pitchFamily="2" charset="2"/>
              </a:rPr>
              <a:t>AB</a:t>
            </a:r>
            <a:r>
              <a:rPr lang="cs-CZ" sz="2000" b="1" dirty="0" smtClean="0">
                <a:solidFill>
                  <a:schemeClr val="bg1"/>
                </a:solidFill>
                <a:latin typeface="Calibri" panose="020F0502020204030204" pitchFamily="34" charset="0"/>
                <a:cs typeface="Calibri" panose="020F0502020204030204" pitchFamily="34" charset="0"/>
                <a:sym typeface="Wingdings" panose="05000000000000000000" pitchFamily="2" charset="2"/>
              </a:rPr>
              <a:t> CHIMIE</a:t>
            </a:r>
            <a:r>
              <a:rPr lang="fr-FR" sz="2000" b="1" dirty="0" smtClean="0">
                <a:solidFill>
                  <a:schemeClr val="bg1"/>
                </a:solidFill>
                <a:latin typeface="Calibri" panose="020F0502020204030204" pitchFamily="34" charset="0"/>
                <a:cs typeface="Calibri" panose="020F0502020204030204" pitchFamily="34" charset="0"/>
                <a:sym typeface="Wingdings" panose="05000000000000000000" pitchFamily="2" charset="2"/>
              </a:rPr>
              <a:t> </a:t>
            </a:r>
            <a:r>
              <a:rPr lang="fr-FR" sz="2000" b="1" dirty="0">
                <a:solidFill>
                  <a:schemeClr val="bg1"/>
                </a:solidFill>
                <a:latin typeface="Calibri" panose="020F0502020204030204" pitchFamily="34" charset="0"/>
                <a:cs typeface="Calibri" panose="020F0502020204030204" pitchFamily="34" charset="0"/>
                <a:sym typeface="Wingdings" panose="05000000000000000000" pitchFamily="2" charset="2"/>
              </a:rPr>
              <a:t>UV LED </a:t>
            </a:r>
            <a:r>
              <a:rPr lang="cs-CZ" sz="2000" b="1" dirty="0" smtClean="0">
                <a:solidFill>
                  <a:schemeClr val="bg1"/>
                </a:solidFill>
                <a:latin typeface="Calibri" panose="020F0502020204030204" pitchFamily="34" charset="0"/>
                <a:cs typeface="Calibri" panose="020F0502020204030204" pitchFamily="34" charset="0"/>
                <a:sym typeface="Wingdings" panose="05000000000000000000" pitchFamily="2" charset="2"/>
              </a:rPr>
              <a:t>CONFORMAL COATING DEVELOPMENT</a:t>
            </a:r>
            <a:endParaRPr lang="fr-FR" sz="2000" b="1" dirty="0">
              <a:solidFill>
                <a:schemeClr val="bg1"/>
              </a:solidFill>
              <a:latin typeface="Calibri" panose="020F0502020204030204" pitchFamily="34" charset="0"/>
              <a:cs typeface="Calibri" panose="020F0502020204030204" pitchFamily="34" charset="0"/>
            </a:endParaRPr>
          </a:p>
        </p:txBody>
      </p:sp>
      <p:pic>
        <p:nvPicPr>
          <p:cNvPr id="6" name="Picture 5">
            <a:extLst>
              <a:ext uri="{FF2B5EF4-FFF2-40B4-BE49-F238E27FC236}">
                <a16:creationId xmlns="" xmlns:a16="http://schemas.microsoft.com/office/drawing/2014/main" id="{22C1172D-3628-B77A-5EBD-11152B7860A4}"/>
              </a:ext>
            </a:extLst>
          </p:cNvPr>
          <p:cNvPicPr>
            <a:picLocks noChangeAspect="1"/>
          </p:cNvPicPr>
          <p:nvPr/>
        </p:nvPicPr>
        <p:blipFill>
          <a:blip r:embed="rId4"/>
          <a:stretch>
            <a:fillRect/>
          </a:stretch>
        </p:blipFill>
        <p:spPr>
          <a:xfrm>
            <a:off x="338079" y="2115825"/>
            <a:ext cx="10418361" cy="3130521"/>
          </a:xfrm>
          <a:prstGeom prst="rect">
            <a:avLst/>
          </a:prstGeom>
        </p:spPr>
      </p:pic>
      <p:sp>
        <p:nvSpPr>
          <p:cNvPr id="4" name="TextBox 3">
            <a:extLst>
              <a:ext uri="{FF2B5EF4-FFF2-40B4-BE49-F238E27FC236}">
                <a16:creationId xmlns="" xmlns:a16="http://schemas.microsoft.com/office/drawing/2014/main" id="{45F24AB2-AF71-BC84-BFE4-30802483BA8D}"/>
              </a:ext>
            </a:extLst>
          </p:cNvPr>
          <p:cNvSpPr txBox="1"/>
          <p:nvPr/>
        </p:nvSpPr>
        <p:spPr>
          <a:xfrm>
            <a:off x="1562987" y="5246346"/>
            <a:ext cx="10290934" cy="646331"/>
          </a:xfrm>
          <a:prstGeom prst="rect">
            <a:avLst/>
          </a:prstGeom>
          <a:noFill/>
        </p:spPr>
        <p:txBody>
          <a:bodyPr wrap="square" rtlCol="0">
            <a:spAutoFit/>
          </a:bodyPr>
          <a:lstStyle/>
          <a:p>
            <a:r>
              <a:rPr lang="en-GB" i="1" dirty="0">
                <a:solidFill>
                  <a:srgbClr val="FF0000"/>
                </a:solidFill>
                <a:latin typeface="+mn-lt"/>
                <a:cs typeface="Arial" panose="020B0604020202020204" pitchFamily="34" charset="0"/>
                <a:sym typeface="Wingdings" panose="05000000000000000000" pitchFamily="2" charset="2"/>
              </a:rPr>
              <a:t> </a:t>
            </a:r>
            <a:r>
              <a:rPr lang="en-GB" i="1" dirty="0">
                <a:solidFill>
                  <a:srgbClr val="FF0000"/>
                </a:solidFill>
                <a:latin typeface="+mn-lt"/>
                <a:cs typeface="Arial" panose="020B0604020202020204" pitchFamily="34" charset="0"/>
              </a:rPr>
              <a:t>All 3 coating can be applied with spray coater and film coater from 50-130 microns</a:t>
            </a:r>
          </a:p>
          <a:p>
            <a:r>
              <a:rPr lang="en-GB" i="1" dirty="0">
                <a:solidFill>
                  <a:srgbClr val="FF0000"/>
                </a:solidFill>
                <a:latin typeface="+mn-lt"/>
                <a:cs typeface="Arial" panose="020B0604020202020204" pitchFamily="34" charset="0"/>
                <a:sym typeface="Wingdings" panose="05000000000000000000" pitchFamily="2" charset="2"/>
              </a:rPr>
              <a:t> </a:t>
            </a:r>
            <a:r>
              <a:rPr lang="en-GB" i="1" dirty="0">
                <a:solidFill>
                  <a:srgbClr val="FF0000"/>
                </a:solidFill>
                <a:latin typeface="+mn-lt"/>
                <a:cs typeface="Arial" panose="020B0604020202020204" pitchFamily="34" charset="0"/>
              </a:rPr>
              <a:t>Hg curable version is also available for 3 materials</a:t>
            </a:r>
          </a:p>
        </p:txBody>
      </p:sp>
      <p:pic>
        <p:nvPicPr>
          <p:cNvPr id="10"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784352" y="567371"/>
            <a:ext cx="2786987" cy="6549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Obdélník 6"/>
          <p:cNvSpPr/>
          <p:nvPr/>
        </p:nvSpPr>
        <p:spPr>
          <a:xfrm>
            <a:off x="338080" y="1078694"/>
            <a:ext cx="8446272" cy="923330"/>
          </a:xfrm>
          <a:prstGeom prst="rect">
            <a:avLst/>
          </a:prstGeom>
        </p:spPr>
        <p:txBody>
          <a:bodyPr wrap="square">
            <a:spAutoFit/>
          </a:bodyPr>
          <a:lstStyle/>
          <a:p>
            <a:r>
              <a:rPr lang="en-US" dirty="0">
                <a:latin typeface="Calibri" panose="020F0502020204030204" pitchFamily="34" charset="0"/>
                <a:cs typeface="Calibri" panose="020F0502020204030204" pitchFamily="34" charset="0"/>
              </a:rPr>
              <a:t>These products are formulated to ensure optimal protection for electronic components and are suitable for a wide range of applications. They cure rapidly under UV light, facilitating efficient processing.</a:t>
            </a:r>
            <a:endParaRPr lang="cs-CZ"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812648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886D8001-14F0-4006-8BAF-A48DB71D246D}"/>
              </a:ext>
            </a:extLst>
          </p:cNvPr>
          <p:cNvSpPr/>
          <p:nvPr/>
        </p:nvSpPr>
        <p:spPr>
          <a:xfrm>
            <a:off x="0" y="537566"/>
            <a:ext cx="7036904" cy="461665"/>
          </a:xfrm>
          <a:prstGeom prst="rect">
            <a:avLst/>
          </a:prstGeom>
          <a:solidFill>
            <a:srgbClr val="94C11F"/>
          </a:solidFill>
          <a:ln>
            <a:solidFill>
              <a:srgbClr val="94C11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ZoneTexte 11">
            <a:extLst>
              <a:ext uri="{FF2B5EF4-FFF2-40B4-BE49-F238E27FC236}">
                <a16:creationId xmlns="" xmlns:a16="http://schemas.microsoft.com/office/drawing/2014/main" id="{3B2C0FE4-FF00-0444-9027-E3A4F3693B75}"/>
              </a:ext>
            </a:extLst>
          </p:cNvPr>
          <p:cNvSpPr txBox="1"/>
          <p:nvPr/>
        </p:nvSpPr>
        <p:spPr>
          <a:xfrm>
            <a:off x="10826830" y="6329172"/>
            <a:ext cx="1268714" cy="276999"/>
          </a:xfrm>
          <a:prstGeom prst="rect">
            <a:avLst/>
          </a:prstGeom>
          <a:noFill/>
        </p:spPr>
        <p:txBody>
          <a:bodyPr wrap="square" rtlCol="0">
            <a:spAutoFit/>
          </a:bodyPr>
          <a:lstStyle/>
          <a:p>
            <a:pPr algn="r"/>
            <a:fld id="{73D65144-4D37-CD4D-B5D3-6D84CEB44018}" type="slidenum">
              <a:rPr lang="fr-FR" sz="1200" smtClean="0">
                <a:solidFill>
                  <a:srgbClr val="3C4447"/>
                </a:solidFill>
                <a:latin typeface="Montserrat" pitchFamily="2" charset="77"/>
              </a:rPr>
              <a:t>8</a:t>
            </a:fld>
            <a:endParaRPr lang="fr-FR" sz="1200">
              <a:solidFill>
                <a:srgbClr val="3C4447"/>
              </a:solidFill>
              <a:latin typeface="Montserrat" pitchFamily="2" charset="77"/>
            </a:endParaRPr>
          </a:p>
        </p:txBody>
      </p:sp>
      <p:pic>
        <p:nvPicPr>
          <p:cNvPr id="3" name="Image 2" descr="Une image contenant signe&#10;&#10;Description générée automatiquement">
            <a:extLst>
              <a:ext uri="{FF2B5EF4-FFF2-40B4-BE49-F238E27FC236}">
                <a16:creationId xmlns="" xmlns:a16="http://schemas.microsoft.com/office/drawing/2014/main" id="{3FF96948-CA08-421C-A70A-82931CE531D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38080" y="5564800"/>
            <a:ext cx="2138790" cy="1268242"/>
          </a:xfrm>
          <a:prstGeom prst="rect">
            <a:avLst/>
          </a:prstGeom>
        </p:spPr>
      </p:pic>
      <p:sp>
        <p:nvSpPr>
          <p:cNvPr id="5" name="Rectangle 4">
            <a:extLst>
              <a:ext uri="{FF2B5EF4-FFF2-40B4-BE49-F238E27FC236}">
                <a16:creationId xmlns="" xmlns:a16="http://schemas.microsoft.com/office/drawing/2014/main" id="{1421F52D-B39D-4809-AB38-BA562CC5B243}"/>
              </a:ext>
            </a:extLst>
          </p:cNvPr>
          <p:cNvSpPr/>
          <p:nvPr/>
        </p:nvSpPr>
        <p:spPr>
          <a:xfrm>
            <a:off x="0" y="6858000"/>
            <a:ext cx="12192000" cy="101600"/>
          </a:xfrm>
          <a:prstGeom prst="rect">
            <a:avLst/>
          </a:prstGeom>
          <a:gradFill>
            <a:gsLst>
              <a:gs pos="0">
                <a:schemeClr val="accent6">
                  <a:lumMod val="75000"/>
                </a:schemeClr>
              </a:gs>
              <a:gs pos="60000">
                <a:srgbClr val="92D050"/>
              </a:gs>
              <a:gs pos="66000">
                <a:srgbClr val="92D050"/>
              </a:gs>
              <a:gs pos="100000">
                <a:srgbClr val="BBD36E"/>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ZoneTexte 7">
            <a:extLst>
              <a:ext uri="{FF2B5EF4-FFF2-40B4-BE49-F238E27FC236}">
                <a16:creationId xmlns="" xmlns:a16="http://schemas.microsoft.com/office/drawing/2014/main" id="{9BFFB568-3B44-4B75-A3A9-24233683E828}"/>
              </a:ext>
            </a:extLst>
          </p:cNvPr>
          <p:cNvSpPr txBox="1"/>
          <p:nvPr/>
        </p:nvSpPr>
        <p:spPr>
          <a:xfrm>
            <a:off x="682705" y="576549"/>
            <a:ext cx="10144125" cy="400110"/>
          </a:xfrm>
          <a:prstGeom prst="rect">
            <a:avLst/>
          </a:prstGeom>
          <a:noFill/>
        </p:spPr>
        <p:txBody>
          <a:bodyPr wrap="square" rtlCol="0">
            <a:spAutoFit/>
          </a:bodyPr>
          <a:lstStyle/>
          <a:p>
            <a:r>
              <a:rPr lang="fr-FR" sz="2000" b="1" dirty="0" smtClean="0">
                <a:solidFill>
                  <a:schemeClr val="bg1"/>
                </a:solidFill>
                <a:latin typeface="+mn-lt"/>
                <a:sym typeface="Wingdings" panose="05000000000000000000" pitchFamily="2" charset="2"/>
              </a:rPr>
              <a:t>ABCHIMIE </a:t>
            </a:r>
            <a:r>
              <a:rPr lang="fr-FR" sz="2000" b="1" dirty="0">
                <a:solidFill>
                  <a:schemeClr val="bg1"/>
                </a:solidFill>
                <a:latin typeface="+mn-lt"/>
                <a:sym typeface="Wingdings" panose="05000000000000000000" pitchFamily="2" charset="2"/>
              </a:rPr>
              <a:t>UV </a:t>
            </a:r>
            <a:r>
              <a:rPr lang="fr-FR" sz="2000" b="1" dirty="0" smtClean="0">
                <a:solidFill>
                  <a:schemeClr val="bg1"/>
                </a:solidFill>
                <a:latin typeface="+mn-lt"/>
                <a:sym typeface="Wingdings" panose="05000000000000000000" pitchFamily="2" charset="2"/>
              </a:rPr>
              <a:t>LED</a:t>
            </a:r>
            <a:r>
              <a:rPr lang="cs-CZ" sz="2000" b="1" dirty="0" smtClean="0">
                <a:solidFill>
                  <a:schemeClr val="bg1"/>
                </a:solidFill>
                <a:latin typeface="+mn-lt"/>
                <a:sym typeface="Wingdings" panose="05000000000000000000" pitchFamily="2" charset="2"/>
              </a:rPr>
              <a:t> - COMPARISON</a:t>
            </a:r>
            <a:endParaRPr lang="fr-FR" sz="2000" b="1" dirty="0">
              <a:solidFill>
                <a:schemeClr val="bg1"/>
              </a:solidFill>
              <a:latin typeface="+mn-lt"/>
            </a:endParaRPr>
          </a:p>
        </p:txBody>
      </p:sp>
      <p:pic>
        <p:nvPicPr>
          <p:cNvPr id="7" name="Picture 6">
            <a:extLst>
              <a:ext uri="{FF2B5EF4-FFF2-40B4-BE49-F238E27FC236}">
                <a16:creationId xmlns="" xmlns:a16="http://schemas.microsoft.com/office/drawing/2014/main" id="{ABA42AE1-544D-00B8-686C-3D382D290000}"/>
              </a:ext>
            </a:extLst>
          </p:cNvPr>
          <p:cNvPicPr>
            <a:picLocks noChangeAspect="1"/>
          </p:cNvPicPr>
          <p:nvPr/>
        </p:nvPicPr>
        <p:blipFill>
          <a:blip r:embed="rId4"/>
          <a:stretch>
            <a:fillRect/>
          </a:stretch>
        </p:blipFill>
        <p:spPr>
          <a:xfrm>
            <a:off x="810362" y="1121578"/>
            <a:ext cx="10016468" cy="4354207"/>
          </a:xfrm>
          <a:prstGeom prst="rect">
            <a:avLst/>
          </a:prstGeom>
        </p:spPr>
      </p:pic>
      <p:pic>
        <p:nvPicPr>
          <p:cNvPr id="9"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39843" y="344449"/>
            <a:ext cx="2786987" cy="6549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4393840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ZoneTexte 11"/>
          <p:cNvSpPr txBox="1">
            <a:spLocks noChangeArrowheads="1"/>
          </p:cNvSpPr>
          <p:nvPr/>
        </p:nvSpPr>
        <p:spPr bwMode="auto">
          <a:xfrm>
            <a:off x="10826750" y="6329363"/>
            <a:ext cx="1268413" cy="276225"/>
          </a:xfrm>
          <a:prstGeom prst="rect">
            <a:avLst/>
          </a:prstGeom>
          <a:noFill/>
          <a:ln w="9525">
            <a:noFill/>
            <a:miter lim="800000"/>
            <a:headEnd/>
            <a:tailEnd/>
          </a:ln>
        </p:spPr>
        <p:txBody>
          <a:bodyPr>
            <a:spAutoFit/>
          </a:bodyPr>
          <a:lstStyle/>
          <a:p>
            <a:pPr algn="r"/>
            <a:fld id="{EA01794B-EC20-4008-93C2-CFA33588BE2E}" type="slidenum">
              <a:rPr lang="fr-FR" sz="1200">
                <a:solidFill>
                  <a:srgbClr val="3C4447"/>
                </a:solidFill>
                <a:latin typeface="Century Gothic" panose="020B0502020202020204" pitchFamily="34" charset="0"/>
              </a:rPr>
              <a:pPr algn="r"/>
              <a:t>9</a:t>
            </a:fld>
            <a:endParaRPr lang="fr-FR" sz="1200">
              <a:solidFill>
                <a:srgbClr val="3C4447"/>
              </a:solidFill>
              <a:latin typeface="Century Gothic" panose="020B0502020202020204" pitchFamily="34" charset="0"/>
            </a:endParaRPr>
          </a:p>
        </p:txBody>
      </p:sp>
      <p:pic>
        <p:nvPicPr>
          <p:cNvPr id="52227" name="Image 2" descr="Une image contenant signe&#10;&#10;Description générée automatiquement"/>
          <p:cNvPicPr>
            <a:picLocks noChangeAspect="1"/>
          </p:cNvPicPr>
          <p:nvPr/>
        </p:nvPicPr>
        <p:blipFill>
          <a:blip r:embed="rId3"/>
          <a:srcRect/>
          <a:stretch>
            <a:fillRect/>
          </a:stretch>
        </p:blipFill>
        <p:spPr bwMode="auto">
          <a:xfrm>
            <a:off x="338138" y="5564188"/>
            <a:ext cx="2138362" cy="1268412"/>
          </a:xfrm>
          <a:prstGeom prst="rect">
            <a:avLst/>
          </a:prstGeom>
          <a:noFill/>
          <a:ln w="9525">
            <a:noFill/>
            <a:miter lim="800000"/>
            <a:headEnd/>
            <a:tailEnd/>
          </a:ln>
        </p:spPr>
      </p:pic>
      <p:sp>
        <p:nvSpPr>
          <p:cNvPr id="5" name="Rectangle 4"/>
          <p:cNvSpPr/>
          <p:nvPr/>
        </p:nvSpPr>
        <p:spPr>
          <a:xfrm>
            <a:off x="0" y="6858000"/>
            <a:ext cx="12192000" cy="101600"/>
          </a:xfrm>
          <a:prstGeom prst="rect">
            <a:avLst/>
          </a:prstGeom>
          <a:gradFill>
            <a:gsLst>
              <a:gs pos="0">
                <a:schemeClr val="accent6">
                  <a:lumMod val="75000"/>
                </a:schemeClr>
              </a:gs>
              <a:gs pos="60000">
                <a:srgbClr val="92D050"/>
              </a:gs>
              <a:gs pos="66000">
                <a:srgbClr val="92D050"/>
              </a:gs>
              <a:gs pos="100000">
                <a:srgbClr val="BBD36E"/>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a:latin typeface="Century Gothic" panose="020B0502020202020204" pitchFamily="34" charset="0"/>
            </a:endParaRPr>
          </a:p>
        </p:txBody>
      </p:sp>
      <p:sp>
        <p:nvSpPr>
          <p:cNvPr id="15" name="Rectangle 14">
            <a:extLst>
              <a:ext uri="{FF2B5EF4-FFF2-40B4-BE49-F238E27FC236}">
                <a16:creationId xmlns="" xmlns:a16="http://schemas.microsoft.com/office/drawing/2014/main" id="{93E25E7B-09F4-4FA4-B1D1-8199D4EF2C0E}"/>
              </a:ext>
            </a:extLst>
          </p:cNvPr>
          <p:cNvSpPr/>
          <p:nvPr/>
        </p:nvSpPr>
        <p:spPr>
          <a:xfrm>
            <a:off x="0" y="538163"/>
            <a:ext cx="7037388" cy="460375"/>
          </a:xfrm>
          <a:prstGeom prst="rect">
            <a:avLst/>
          </a:prstGeom>
          <a:solidFill>
            <a:srgbClr val="94C11F"/>
          </a:solidFill>
          <a:ln>
            <a:solidFill>
              <a:srgbClr val="94C11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a:latin typeface="Century Gothic" panose="020B0502020202020204" pitchFamily="34" charset="0"/>
            </a:endParaRPr>
          </a:p>
        </p:txBody>
      </p:sp>
      <p:sp>
        <p:nvSpPr>
          <p:cNvPr id="16" name="ZoneTexte 15">
            <a:extLst>
              <a:ext uri="{FF2B5EF4-FFF2-40B4-BE49-F238E27FC236}">
                <a16:creationId xmlns="" xmlns:a16="http://schemas.microsoft.com/office/drawing/2014/main" id="{3CCB673E-599C-4A03-9A34-965A6472B925}"/>
              </a:ext>
            </a:extLst>
          </p:cNvPr>
          <p:cNvSpPr txBox="1"/>
          <p:nvPr/>
        </p:nvSpPr>
        <p:spPr>
          <a:xfrm>
            <a:off x="682624" y="568295"/>
            <a:ext cx="10144125" cy="400110"/>
          </a:xfrm>
          <a:prstGeom prst="rect">
            <a:avLst/>
          </a:prstGeom>
          <a:noFill/>
        </p:spPr>
        <p:txBody>
          <a:bodyPr>
            <a:spAutoFit/>
          </a:bodyPr>
          <a:lstStyle/>
          <a:p>
            <a:pPr>
              <a:defRPr/>
            </a:pPr>
            <a:r>
              <a:rPr lang="fr-FR" sz="2000" dirty="0" smtClean="0">
                <a:solidFill>
                  <a:schemeClr val="bg1"/>
                </a:solidFill>
                <a:latin typeface="Calibri" panose="020F0502020204030204" pitchFamily="34" charset="0"/>
                <a:cs typeface="Calibri" panose="020F0502020204030204" pitchFamily="34" charset="0"/>
                <a:sym typeface="Wingdings" panose="05000000000000000000" pitchFamily="2" charset="2"/>
              </a:rPr>
              <a:t> </a:t>
            </a:r>
            <a:r>
              <a:rPr lang="en-US" sz="2000" b="1" dirty="0" smtClean="0">
                <a:solidFill>
                  <a:schemeClr val="bg1"/>
                </a:solidFill>
                <a:latin typeface="Calibri" panose="020F0502020204030204" pitchFamily="34" charset="0"/>
                <a:cs typeface="Calibri" panose="020F0502020204030204" pitchFamily="34" charset="0"/>
                <a:sym typeface="Wingdings" panose="05000000000000000000" pitchFamily="2" charset="2"/>
              </a:rPr>
              <a:t>AB</a:t>
            </a:r>
            <a:r>
              <a:rPr lang="cs-CZ" sz="2000" b="1" dirty="0" smtClean="0">
                <a:solidFill>
                  <a:schemeClr val="bg1"/>
                </a:solidFill>
                <a:latin typeface="Calibri" panose="020F0502020204030204" pitchFamily="34" charset="0"/>
                <a:cs typeface="Calibri" panose="020F0502020204030204" pitchFamily="34" charset="0"/>
                <a:sym typeface="Wingdings" panose="05000000000000000000" pitchFamily="2" charset="2"/>
              </a:rPr>
              <a:t> CHIMIE</a:t>
            </a:r>
            <a:r>
              <a:rPr lang="en-US" sz="2000" b="1" dirty="0" smtClean="0">
                <a:solidFill>
                  <a:schemeClr val="bg1"/>
                </a:solidFill>
                <a:latin typeface="Calibri" panose="020F0502020204030204" pitchFamily="34" charset="0"/>
                <a:cs typeface="Calibri" panose="020F0502020204030204" pitchFamily="34" charset="0"/>
                <a:sym typeface="Wingdings" panose="05000000000000000000" pitchFamily="2" charset="2"/>
              </a:rPr>
              <a:t> </a:t>
            </a:r>
            <a:r>
              <a:rPr lang="en-US" sz="2000" b="1" dirty="0">
                <a:solidFill>
                  <a:schemeClr val="bg1"/>
                </a:solidFill>
                <a:latin typeface="Calibri" panose="020F0502020204030204" pitchFamily="34" charset="0"/>
                <a:cs typeface="Calibri" panose="020F0502020204030204" pitchFamily="34" charset="0"/>
                <a:sym typeface="Wingdings" panose="05000000000000000000" pitchFamily="2" charset="2"/>
              </a:rPr>
              <a:t>746E UV </a:t>
            </a:r>
            <a:r>
              <a:rPr lang="cs-CZ" sz="2000" b="1" dirty="0" smtClean="0">
                <a:solidFill>
                  <a:schemeClr val="bg1"/>
                </a:solidFill>
                <a:latin typeface="Calibri" panose="020F0502020204030204" pitchFamily="34" charset="0"/>
                <a:cs typeface="Calibri" panose="020F0502020204030204" pitchFamily="34" charset="0"/>
                <a:sym typeface="Wingdings" panose="05000000000000000000" pitchFamily="2" charset="2"/>
              </a:rPr>
              <a:t> - CUSTOMERS REFERENCES:</a:t>
            </a:r>
            <a:endParaRPr lang="fr-FR" sz="2000" b="1" dirty="0">
              <a:solidFill>
                <a:schemeClr val="bg1"/>
              </a:solidFill>
              <a:latin typeface="Calibri" panose="020F0502020204030204" pitchFamily="34" charset="0"/>
              <a:cs typeface="Calibri" panose="020F0502020204030204" pitchFamily="34" charset="0"/>
            </a:endParaRPr>
          </a:p>
        </p:txBody>
      </p:sp>
      <p:pic>
        <p:nvPicPr>
          <p:cNvPr id="3" name="Picture 2" descr="Ingeteam présente son nouvel onduleur string triphasé de 100 kW (Tecsol  blog)">
            <a:extLst>
              <a:ext uri="{FF2B5EF4-FFF2-40B4-BE49-F238E27FC236}">
                <a16:creationId xmlns="" xmlns:a16="http://schemas.microsoft.com/office/drawing/2014/main" id="{AA09C9DE-906A-4B6F-9311-E70B06892D3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5518" y="1391139"/>
            <a:ext cx="4200525" cy="108585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Rohde &amp;amp; Schwarz - Exclusive Networks - Africa">
            <a:extLst>
              <a:ext uri="{FF2B5EF4-FFF2-40B4-BE49-F238E27FC236}">
                <a16:creationId xmlns="" xmlns:a16="http://schemas.microsoft.com/office/drawing/2014/main" id="{E2EBE734-BBE9-4BA8-80DE-C763F7006BC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3861603"/>
            <a:ext cx="3958771" cy="116123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Logo Schindler - La Kunsthalle, centre d&amp;#39;art contemporain Mulhouse">
            <a:extLst>
              <a:ext uri="{FF2B5EF4-FFF2-40B4-BE49-F238E27FC236}">
                <a16:creationId xmlns="" xmlns:a16="http://schemas.microsoft.com/office/drawing/2014/main" id="{7D88B78A-2FA2-42B5-8CB9-0FB2598ED40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37388" y="1471550"/>
            <a:ext cx="2032000" cy="173037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8" descr="HBC Radiomatic Produits - Magnéto">
            <a:extLst>
              <a:ext uri="{FF2B5EF4-FFF2-40B4-BE49-F238E27FC236}">
                <a16:creationId xmlns="" xmlns:a16="http://schemas.microsoft.com/office/drawing/2014/main" id="{D221A6AE-BFDF-4008-B8C2-7B0F42D8A95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617240" y="4254051"/>
            <a:ext cx="2361519" cy="1537582"/>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descr="OrbitOne ENG">
            <a:extLst>
              <a:ext uri="{FF2B5EF4-FFF2-40B4-BE49-F238E27FC236}">
                <a16:creationId xmlns="" xmlns:a16="http://schemas.microsoft.com/office/drawing/2014/main" id="{9953ECAD-6435-423B-9B30-9C44D0181C0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322977" y="2505746"/>
            <a:ext cx="2773023" cy="827382"/>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2" descr="Carrières chez EnerSys et profils des employés actuels | Trouver des  recommandations | LinkedIn">
            <a:extLst>
              <a:ext uri="{FF2B5EF4-FFF2-40B4-BE49-F238E27FC236}">
                <a16:creationId xmlns="" xmlns:a16="http://schemas.microsoft.com/office/drawing/2014/main" id="{C9BDD7EB-C835-4481-9FB8-98F39C8B8766}"/>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307636" y="3573847"/>
            <a:ext cx="2361519" cy="2361519"/>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3"/>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039843" y="344449"/>
            <a:ext cx="2786987" cy="6549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1674203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84352" y="567371"/>
            <a:ext cx="2786987" cy="6549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cs-CZ" altLang="cs-CZ" sz="1800" b="0" i="0" u="none" strike="noStrike" cap="none" normalizeH="0" baseline="0" smtClean="0">
              <a:ln>
                <a:noFill/>
              </a:ln>
              <a:solidFill>
                <a:schemeClr val="tx1"/>
              </a:solidFill>
              <a:effectLst/>
              <a:latin typeface="Arial" charset="0"/>
              <a:cs typeface="Arial" charset="0"/>
            </a:endParaRPr>
          </a:p>
        </p:txBody>
      </p:sp>
      <p:pic>
        <p:nvPicPr>
          <p:cNvPr id="35" name="Image 2" descr="Une image contenant signe&#10;&#10;Description générée automatiquement"/>
          <p:cNvPicPr>
            <a:picLocks noChangeAspect="1"/>
          </p:cNvPicPr>
          <p:nvPr/>
        </p:nvPicPr>
        <p:blipFill>
          <a:blip r:embed="rId4"/>
          <a:srcRect/>
          <a:stretch>
            <a:fillRect/>
          </a:stretch>
        </p:blipFill>
        <p:spPr bwMode="auto">
          <a:xfrm>
            <a:off x="338138" y="5564188"/>
            <a:ext cx="2138362" cy="1268412"/>
          </a:xfrm>
          <a:prstGeom prst="rect">
            <a:avLst/>
          </a:prstGeom>
          <a:noFill/>
          <a:ln w="9525">
            <a:noFill/>
            <a:miter lim="800000"/>
            <a:headEnd/>
            <a:tailEnd/>
          </a:ln>
        </p:spPr>
      </p:pic>
      <p:sp>
        <p:nvSpPr>
          <p:cNvPr id="23" name="Rectangle 1"/>
          <p:cNvSpPr/>
          <p:nvPr/>
        </p:nvSpPr>
        <p:spPr>
          <a:xfrm>
            <a:off x="-1" y="436484"/>
            <a:ext cx="7037389" cy="460375"/>
          </a:xfrm>
          <a:prstGeom prst="rect">
            <a:avLst/>
          </a:prstGeom>
          <a:solidFill>
            <a:srgbClr val="94C11F"/>
          </a:solidFill>
          <a:ln>
            <a:solidFill>
              <a:srgbClr val="94C11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a:p>
        </p:txBody>
      </p:sp>
      <p:sp>
        <p:nvSpPr>
          <p:cNvPr id="24" name="ZoneTexte 7"/>
          <p:cNvSpPr txBox="1"/>
          <p:nvPr/>
        </p:nvSpPr>
        <p:spPr>
          <a:xfrm>
            <a:off x="4913" y="462673"/>
            <a:ext cx="6282814" cy="400110"/>
          </a:xfrm>
          <a:prstGeom prst="rect">
            <a:avLst/>
          </a:prstGeom>
          <a:noFill/>
        </p:spPr>
        <p:txBody>
          <a:bodyPr wrap="square">
            <a:spAutoFit/>
          </a:bodyPr>
          <a:lstStyle/>
          <a:p>
            <a:pPr fontAlgn="auto">
              <a:spcBef>
                <a:spcPts val="0"/>
              </a:spcBef>
              <a:spcAft>
                <a:spcPts val="0"/>
              </a:spcAft>
              <a:defRPr/>
            </a:pPr>
            <a:r>
              <a:rPr lang="cs-CZ" sz="2000" b="1" dirty="0" smtClean="0">
                <a:solidFill>
                  <a:schemeClr val="bg1"/>
                </a:solidFill>
                <a:latin typeface="+mn-lt"/>
                <a:cs typeface="+mn-cs"/>
                <a:sym typeface="Wingdings" panose="05000000000000000000" pitchFamily="2" charset="2"/>
              </a:rPr>
              <a:t>	RESIN -</a:t>
            </a:r>
            <a:r>
              <a:rPr lang="cs-CZ" sz="2000" b="1" dirty="0" smtClean="0">
                <a:solidFill>
                  <a:schemeClr val="bg1"/>
                </a:solidFill>
                <a:latin typeface="+mn-lt"/>
              </a:rPr>
              <a:t> ST21</a:t>
            </a:r>
            <a:endParaRPr lang="fr-FR" sz="2000" b="1" dirty="0">
              <a:solidFill>
                <a:schemeClr val="bg1"/>
              </a:solidFill>
              <a:latin typeface="+mn-lt"/>
              <a:cs typeface="Calibri" panose="020F0502020204030204" pitchFamily="34" charset="0"/>
            </a:endParaRPr>
          </a:p>
        </p:txBody>
      </p:sp>
      <p:sp>
        <p:nvSpPr>
          <p:cNvPr id="2" name="Obdélník 1"/>
          <p:cNvSpPr/>
          <p:nvPr/>
        </p:nvSpPr>
        <p:spPr>
          <a:xfrm>
            <a:off x="338137" y="991899"/>
            <a:ext cx="8835360" cy="3693319"/>
          </a:xfrm>
          <a:prstGeom prst="rect">
            <a:avLst/>
          </a:prstGeom>
        </p:spPr>
        <p:txBody>
          <a:bodyPr wrap="square">
            <a:spAutoFit/>
          </a:bodyPr>
          <a:lstStyle/>
          <a:p>
            <a:r>
              <a:rPr lang="en-US" b="1" dirty="0">
                <a:latin typeface="+mn-lt"/>
              </a:rPr>
              <a:t>Composition</a:t>
            </a:r>
            <a:r>
              <a:rPr lang="en-US" dirty="0">
                <a:latin typeface="+mn-lt"/>
              </a:rPr>
              <a:t>: </a:t>
            </a:r>
            <a:endParaRPr lang="cs-CZ" dirty="0" smtClean="0">
              <a:latin typeface="+mn-lt"/>
            </a:endParaRPr>
          </a:p>
          <a:p>
            <a:r>
              <a:rPr lang="en-US" dirty="0" smtClean="0">
                <a:latin typeface="+mn-lt"/>
              </a:rPr>
              <a:t>Two-component </a:t>
            </a:r>
            <a:r>
              <a:rPr lang="en-US" dirty="0">
                <a:latin typeface="+mn-lt"/>
              </a:rPr>
              <a:t>epoxy system </a:t>
            </a:r>
            <a:r>
              <a:rPr lang="en-US" dirty="0" smtClean="0">
                <a:latin typeface="+mn-lt"/>
              </a:rPr>
              <a:t>comprising</a:t>
            </a:r>
            <a:r>
              <a:rPr lang="cs-CZ" dirty="0" smtClean="0">
                <a:latin typeface="+mn-lt"/>
              </a:rPr>
              <a:t> </a:t>
            </a:r>
            <a:r>
              <a:rPr lang="en-US" b="1" dirty="0" smtClean="0">
                <a:latin typeface="+mn-lt"/>
              </a:rPr>
              <a:t>ST21 </a:t>
            </a:r>
            <a:r>
              <a:rPr lang="en-US" b="1" dirty="0">
                <a:latin typeface="+mn-lt"/>
              </a:rPr>
              <a:t>A</a:t>
            </a:r>
            <a:r>
              <a:rPr lang="en-US" dirty="0">
                <a:latin typeface="+mn-lt"/>
              </a:rPr>
              <a:t> resin and </a:t>
            </a:r>
            <a:r>
              <a:rPr lang="en-US" b="1" dirty="0">
                <a:latin typeface="+mn-lt"/>
              </a:rPr>
              <a:t>CA51 B</a:t>
            </a:r>
            <a:r>
              <a:rPr lang="en-US" dirty="0">
                <a:latin typeface="+mn-lt"/>
              </a:rPr>
              <a:t> hardener</a:t>
            </a:r>
            <a:r>
              <a:rPr lang="en-US" dirty="0" smtClean="0">
                <a:latin typeface="+mn-lt"/>
              </a:rPr>
              <a:t>.</a:t>
            </a:r>
            <a:endParaRPr lang="cs-CZ" dirty="0" smtClean="0">
              <a:latin typeface="+mn-lt"/>
            </a:endParaRPr>
          </a:p>
          <a:p>
            <a:endParaRPr lang="cs-CZ" b="1" dirty="0" smtClean="0">
              <a:latin typeface="+mn-lt"/>
            </a:endParaRPr>
          </a:p>
          <a:p>
            <a:r>
              <a:rPr lang="cs-CZ" b="1" dirty="0" err="1" smtClean="0">
                <a:latin typeface="+mn-lt"/>
              </a:rPr>
              <a:t>Viscosity</a:t>
            </a:r>
            <a:r>
              <a:rPr lang="cs-CZ" b="1" dirty="0" smtClean="0">
                <a:latin typeface="+mn-lt"/>
              </a:rPr>
              <a:t> </a:t>
            </a:r>
            <a:r>
              <a:rPr lang="cs-CZ" b="1" dirty="0" err="1">
                <a:latin typeface="+mn-lt"/>
              </a:rPr>
              <a:t>at</a:t>
            </a:r>
            <a:r>
              <a:rPr lang="cs-CZ" b="1" dirty="0">
                <a:latin typeface="+mn-lt"/>
              </a:rPr>
              <a:t> 25°C</a:t>
            </a:r>
            <a:r>
              <a:rPr lang="cs-CZ" dirty="0">
                <a:latin typeface="+mn-lt"/>
              </a:rPr>
              <a:t>:</a:t>
            </a:r>
          </a:p>
          <a:p>
            <a:pPr lvl="0"/>
            <a:r>
              <a:rPr lang="cs-CZ" b="1" dirty="0">
                <a:latin typeface="+mn-lt"/>
              </a:rPr>
              <a:t>ST21 A </a:t>
            </a:r>
            <a:r>
              <a:rPr lang="cs-CZ" b="1" dirty="0" err="1">
                <a:latin typeface="+mn-lt"/>
              </a:rPr>
              <a:t>Resin</a:t>
            </a:r>
            <a:r>
              <a:rPr lang="cs-CZ" dirty="0">
                <a:latin typeface="+mn-lt"/>
              </a:rPr>
              <a:t>: 6,000 – 10,000 </a:t>
            </a:r>
            <a:r>
              <a:rPr lang="cs-CZ" dirty="0" err="1" smtClean="0">
                <a:latin typeface="+mn-lt"/>
              </a:rPr>
              <a:t>mPa</a:t>
            </a:r>
            <a:r>
              <a:rPr lang="cs-CZ" dirty="0" smtClean="0">
                <a:latin typeface="+mn-lt"/>
              </a:rPr>
              <a:t>​</a:t>
            </a:r>
            <a:endParaRPr lang="cs-CZ" dirty="0">
              <a:latin typeface="+mn-lt"/>
            </a:endParaRPr>
          </a:p>
          <a:p>
            <a:r>
              <a:rPr lang="cs-CZ" b="1" dirty="0">
                <a:latin typeface="+mn-lt"/>
              </a:rPr>
              <a:t>CA51 B </a:t>
            </a:r>
            <a:r>
              <a:rPr lang="cs-CZ" b="1" dirty="0" err="1">
                <a:latin typeface="+mn-lt"/>
              </a:rPr>
              <a:t>Hardener</a:t>
            </a:r>
            <a:r>
              <a:rPr lang="cs-CZ" dirty="0">
                <a:latin typeface="+mn-lt"/>
              </a:rPr>
              <a:t>: 40 – 150 </a:t>
            </a:r>
            <a:r>
              <a:rPr lang="cs-CZ" dirty="0" err="1" smtClean="0">
                <a:latin typeface="+mn-lt"/>
              </a:rPr>
              <a:t>mPa</a:t>
            </a:r>
            <a:endParaRPr lang="cs-CZ" dirty="0" smtClean="0">
              <a:latin typeface="+mn-lt"/>
            </a:endParaRPr>
          </a:p>
          <a:p>
            <a:endParaRPr lang="cs-CZ" b="1" dirty="0" smtClean="0">
              <a:latin typeface="+mn-lt"/>
            </a:endParaRPr>
          </a:p>
          <a:p>
            <a:r>
              <a:rPr lang="cs-CZ" b="1" dirty="0" err="1" smtClean="0">
                <a:latin typeface="+mn-lt"/>
              </a:rPr>
              <a:t>Color</a:t>
            </a:r>
            <a:r>
              <a:rPr lang="cs-CZ" dirty="0">
                <a:latin typeface="+mn-lt"/>
              </a:rPr>
              <a:t>: Standard </a:t>
            </a:r>
            <a:r>
              <a:rPr lang="cs-CZ" dirty="0" err="1">
                <a:latin typeface="+mn-lt"/>
              </a:rPr>
              <a:t>color</a:t>
            </a:r>
            <a:r>
              <a:rPr lang="cs-CZ" dirty="0">
                <a:latin typeface="+mn-lt"/>
              </a:rPr>
              <a:t> </a:t>
            </a:r>
            <a:r>
              <a:rPr lang="cs-CZ" dirty="0" err="1">
                <a:latin typeface="+mn-lt"/>
              </a:rPr>
              <a:t>is</a:t>
            </a:r>
            <a:r>
              <a:rPr lang="cs-CZ" dirty="0">
                <a:latin typeface="+mn-lt"/>
              </a:rPr>
              <a:t> </a:t>
            </a:r>
            <a:r>
              <a:rPr lang="cs-CZ" dirty="0" err="1">
                <a:latin typeface="+mn-lt"/>
              </a:rPr>
              <a:t>black</a:t>
            </a:r>
            <a:r>
              <a:rPr lang="cs-CZ" dirty="0">
                <a:latin typeface="+mn-lt"/>
              </a:rPr>
              <a:t>.​</a:t>
            </a:r>
          </a:p>
          <a:p>
            <a:endParaRPr lang="cs-CZ" dirty="0">
              <a:latin typeface="+mn-lt"/>
            </a:endParaRPr>
          </a:p>
          <a:p>
            <a:r>
              <a:rPr lang="cs-CZ" b="1" dirty="0" err="1" smtClean="0">
                <a:latin typeface="+mn-lt"/>
              </a:rPr>
              <a:t>Specific</a:t>
            </a:r>
            <a:r>
              <a:rPr lang="cs-CZ" b="1" dirty="0" smtClean="0">
                <a:latin typeface="+mn-lt"/>
              </a:rPr>
              <a:t> </a:t>
            </a:r>
            <a:r>
              <a:rPr lang="cs-CZ" b="1" dirty="0" err="1">
                <a:latin typeface="+mn-lt"/>
              </a:rPr>
              <a:t>Gravity</a:t>
            </a:r>
            <a:r>
              <a:rPr lang="cs-CZ" b="1" dirty="0">
                <a:latin typeface="+mn-lt"/>
              </a:rPr>
              <a:t> </a:t>
            </a:r>
            <a:r>
              <a:rPr lang="cs-CZ" b="1" dirty="0" err="1">
                <a:latin typeface="+mn-lt"/>
              </a:rPr>
              <a:t>at</a:t>
            </a:r>
            <a:r>
              <a:rPr lang="cs-CZ" b="1" dirty="0">
                <a:latin typeface="+mn-lt"/>
              </a:rPr>
              <a:t> 25°C</a:t>
            </a:r>
            <a:r>
              <a:rPr lang="cs-CZ" dirty="0">
                <a:latin typeface="+mn-lt"/>
              </a:rPr>
              <a:t>:</a:t>
            </a:r>
          </a:p>
          <a:p>
            <a:pPr lvl="0"/>
            <a:r>
              <a:rPr lang="cs-CZ" b="1" dirty="0">
                <a:latin typeface="+mn-lt"/>
              </a:rPr>
              <a:t>ST21 A </a:t>
            </a:r>
            <a:r>
              <a:rPr lang="cs-CZ" b="1" dirty="0" err="1">
                <a:latin typeface="+mn-lt"/>
              </a:rPr>
              <a:t>Resin</a:t>
            </a:r>
            <a:r>
              <a:rPr lang="cs-CZ" dirty="0">
                <a:latin typeface="+mn-lt"/>
              </a:rPr>
              <a:t>: 1.61 – 1.65 </a:t>
            </a:r>
            <a:r>
              <a:rPr lang="cs-CZ" dirty="0" smtClean="0">
                <a:latin typeface="+mn-lt"/>
              </a:rPr>
              <a:t>g/cm³</a:t>
            </a:r>
          </a:p>
          <a:p>
            <a:pPr lvl="0"/>
            <a:r>
              <a:rPr lang="cs-CZ" b="1" dirty="0" smtClean="0">
                <a:latin typeface="+mn-lt"/>
              </a:rPr>
              <a:t>CA51 </a:t>
            </a:r>
            <a:r>
              <a:rPr lang="cs-CZ" b="1" dirty="0">
                <a:latin typeface="+mn-lt"/>
              </a:rPr>
              <a:t>B </a:t>
            </a:r>
            <a:r>
              <a:rPr lang="cs-CZ" b="1" dirty="0" err="1">
                <a:latin typeface="+mn-lt"/>
              </a:rPr>
              <a:t>Hardener</a:t>
            </a:r>
            <a:r>
              <a:rPr lang="cs-CZ" dirty="0">
                <a:latin typeface="+mn-lt"/>
              </a:rPr>
              <a:t>: 0.98 – 1.02 g/cm³​</a:t>
            </a:r>
            <a:endParaRPr lang="cs-CZ" dirty="0" smtClean="0">
              <a:latin typeface="+mn-lt"/>
            </a:endParaRPr>
          </a:p>
          <a:p>
            <a:endParaRPr lang="cs-CZ" dirty="0">
              <a:latin typeface="+mn-lt"/>
            </a:endParaRPr>
          </a:p>
        </p:txBody>
      </p:sp>
      <p:grpSp>
        <p:nvGrpSpPr>
          <p:cNvPr id="5" name="Skupina 4"/>
          <p:cNvGrpSpPr/>
          <p:nvPr/>
        </p:nvGrpSpPr>
        <p:grpSpPr>
          <a:xfrm>
            <a:off x="5154612" y="3904277"/>
            <a:ext cx="7037388" cy="2300024"/>
            <a:chOff x="5154612" y="3904277"/>
            <a:chExt cx="7037388" cy="2300024"/>
          </a:xfrm>
        </p:grpSpPr>
        <p:grpSp>
          <p:nvGrpSpPr>
            <p:cNvPr id="18" name="Skupina 17"/>
            <p:cNvGrpSpPr/>
            <p:nvPr/>
          </p:nvGrpSpPr>
          <p:grpSpPr>
            <a:xfrm>
              <a:off x="5154612" y="3904277"/>
              <a:ext cx="7037388" cy="460375"/>
              <a:chOff x="0" y="4515062"/>
              <a:chExt cx="7037388" cy="460375"/>
            </a:xfrm>
          </p:grpSpPr>
          <p:sp>
            <p:nvSpPr>
              <p:cNvPr id="26" name="Rectangle 1"/>
              <p:cNvSpPr/>
              <p:nvPr/>
            </p:nvSpPr>
            <p:spPr>
              <a:xfrm>
                <a:off x="0" y="4515062"/>
                <a:ext cx="7037388" cy="460375"/>
              </a:xfrm>
              <a:prstGeom prst="rect">
                <a:avLst/>
              </a:prstGeom>
              <a:solidFill>
                <a:srgbClr val="94C11F"/>
              </a:solidFill>
              <a:ln>
                <a:solidFill>
                  <a:srgbClr val="94C11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a:p>
            </p:txBody>
          </p:sp>
          <p:sp>
            <p:nvSpPr>
              <p:cNvPr id="9" name="Obdélník 8"/>
              <p:cNvSpPr/>
              <p:nvPr/>
            </p:nvSpPr>
            <p:spPr>
              <a:xfrm>
                <a:off x="218812" y="4560739"/>
                <a:ext cx="2712537" cy="369332"/>
              </a:xfrm>
              <a:prstGeom prst="rect">
                <a:avLst/>
              </a:prstGeom>
            </p:spPr>
            <p:txBody>
              <a:bodyPr wrap="none">
                <a:spAutoFit/>
              </a:bodyPr>
              <a:lstStyle/>
              <a:p>
                <a:r>
                  <a:rPr lang="fr-FR" b="1" dirty="0">
                    <a:solidFill>
                      <a:schemeClr val="bg1"/>
                    </a:solidFill>
                    <a:latin typeface="Calibri" panose="020F0502020204030204" pitchFamily="34" charset="0"/>
                    <a:cs typeface="Calibri" panose="020F0502020204030204" pitchFamily="34" charset="0"/>
                    <a:sym typeface="Wingdings" panose="05000000000000000000" pitchFamily="2" charset="2"/>
                  </a:rPr>
                  <a:t>APPLICATION </a:t>
                </a:r>
                <a:r>
                  <a:rPr lang="fr-FR" b="1" dirty="0" smtClean="0">
                    <a:solidFill>
                      <a:schemeClr val="bg1"/>
                    </a:solidFill>
                    <a:latin typeface="Calibri" panose="020F0502020204030204" pitchFamily="34" charset="0"/>
                    <a:cs typeface="Calibri" panose="020F0502020204030204" pitchFamily="34" charset="0"/>
                    <a:sym typeface="Wingdings" panose="05000000000000000000" pitchFamily="2" charset="2"/>
                  </a:rPr>
                  <a:t>INDUSTRIES</a:t>
                </a:r>
                <a:r>
                  <a:rPr lang="cs-CZ" b="1" dirty="0" smtClean="0">
                    <a:solidFill>
                      <a:schemeClr val="bg1"/>
                    </a:solidFill>
                    <a:latin typeface="Calibri" panose="020F0502020204030204" pitchFamily="34" charset="0"/>
                    <a:cs typeface="Calibri" panose="020F0502020204030204" pitchFamily="34" charset="0"/>
                    <a:sym typeface="Wingdings" panose="05000000000000000000" pitchFamily="2" charset="2"/>
                  </a:rPr>
                  <a:t>:</a:t>
                </a:r>
                <a:endParaRPr lang="cs-CZ" dirty="0">
                  <a:solidFill>
                    <a:schemeClr val="bg1"/>
                  </a:solidFill>
                  <a:latin typeface="Calibri" panose="020F0502020204030204" pitchFamily="34" charset="0"/>
                  <a:cs typeface="Calibri" panose="020F0502020204030204" pitchFamily="34" charset="0"/>
                </a:endParaRPr>
              </a:p>
            </p:txBody>
          </p:sp>
        </p:grpSp>
        <p:sp>
          <p:nvSpPr>
            <p:cNvPr id="27" name="Obdélník 26"/>
            <p:cNvSpPr/>
            <p:nvPr/>
          </p:nvSpPr>
          <p:spPr>
            <a:xfrm>
              <a:off x="5154612" y="5804191"/>
              <a:ext cx="5812232" cy="400110"/>
            </a:xfrm>
            <a:prstGeom prst="rect">
              <a:avLst/>
            </a:prstGeom>
          </p:spPr>
          <p:txBody>
            <a:bodyPr wrap="none">
              <a:spAutoFit/>
            </a:bodyPr>
            <a:lstStyle/>
            <a:p>
              <a:pPr marL="0" lvl="2" algn="r"/>
              <a:r>
                <a:rPr lang="cs-CZ" altLang="fr-FR" sz="2000" b="1" dirty="0">
                  <a:latin typeface="Calibri" panose="020F0502020204030204" pitchFamily="34" charset="0"/>
                  <a:cs typeface="Calibri" panose="020F0502020204030204" pitchFamily="34" charset="0"/>
                </a:rPr>
                <a:t>a</a:t>
              </a:r>
              <a:r>
                <a:rPr lang="fr-FR" altLang="fr-FR" sz="2000" b="1" dirty="0" smtClean="0">
                  <a:latin typeface="Calibri" panose="020F0502020204030204" pitchFamily="34" charset="0"/>
                  <a:cs typeface="Calibri" panose="020F0502020204030204" pitchFamily="34" charset="0"/>
                </a:rPr>
                <a:t>utomotive</a:t>
              </a:r>
              <a:r>
                <a:rPr lang="cs-CZ" altLang="fr-FR" sz="2000" b="1" dirty="0">
                  <a:latin typeface="Calibri" panose="020F0502020204030204" pitchFamily="34" charset="0"/>
                  <a:cs typeface="Calibri" panose="020F0502020204030204" pitchFamily="34" charset="0"/>
                </a:rPr>
                <a:t>, </a:t>
              </a:r>
              <a:r>
                <a:rPr lang="cs-CZ" altLang="fr-FR" sz="2000" b="1" dirty="0" err="1" smtClean="0">
                  <a:latin typeface="Calibri" panose="020F0502020204030204" pitchFamily="34" charset="0"/>
                  <a:cs typeface="Calibri" panose="020F0502020204030204" pitchFamily="34" charset="0"/>
                </a:rPr>
                <a:t>military</a:t>
              </a:r>
              <a:r>
                <a:rPr lang="cs-CZ" altLang="fr-FR" sz="2000" b="1" dirty="0" smtClean="0">
                  <a:latin typeface="Calibri" panose="020F0502020204030204" pitchFamily="34" charset="0"/>
                  <a:cs typeface="Calibri" panose="020F0502020204030204" pitchFamily="34" charset="0"/>
                </a:rPr>
                <a:t>, i</a:t>
              </a:r>
              <a:r>
                <a:rPr lang="fr-FR" altLang="fr-FR" sz="2000" b="1" dirty="0" smtClean="0">
                  <a:latin typeface="Calibri" panose="020F0502020204030204" pitchFamily="34" charset="0"/>
                  <a:cs typeface="Calibri" panose="020F0502020204030204" pitchFamily="34" charset="0"/>
                </a:rPr>
                <a:t>ndustrial</a:t>
              </a:r>
              <a:r>
                <a:rPr lang="cs-CZ" altLang="fr-FR" sz="2000" b="1" dirty="0" smtClean="0">
                  <a:latin typeface="Calibri" panose="020F0502020204030204" pitchFamily="34" charset="0"/>
                  <a:cs typeface="Calibri" panose="020F0502020204030204" pitchFamily="34" charset="0"/>
                </a:rPr>
                <a:t>, </a:t>
              </a:r>
              <a:r>
                <a:rPr lang="cs-CZ" altLang="fr-FR" sz="2000" b="1" dirty="0" err="1" smtClean="0">
                  <a:latin typeface="Calibri" panose="020F0502020204030204" pitchFamily="34" charset="0"/>
                  <a:cs typeface="Calibri" panose="020F0502020204030204" pitchFamily="34" charset="0"/>
                </a:rPr>
                <a:t>household</a:t>
              </a:r>
              <a:r>
                <a:rPr lang="cs-CZ" altLang="fr-FR" sz="2000" b="1" dirty="0" smtClean="0">
                  <a:latin typeface="Calibri" panose="020F0502020204030204" pitchFamily="34" charset="0"/>
                  <a:cs typeface="Calibri" panose="020F0502020204030204" pitchFamily="34" charset="0"/>
                </a:rPr>
                <a:t> </a:t>
              </a:r>
              <a:r>
                <a:rPr lang="cs-CZ" altLang="fr-FR" sz="2000" b="1" dirty="0" err="1" smtClean="0">
                  <a:latin typeface="Calibri" panose="020F0502020204030204" pitchFamily="34" charset="0"/>
                  <a:cs typeface="Calibri" panose="020F0502020204030204" pitchFamily="34" charset="0"/>
                </a:rPr>
                <a:t>appliance</a:t>
              </a:r>
              <a:endParaRPr lang="cs-CZ" dirty="0">
                <a:latin typeface="Calibri" panose="020F0502020204030204" pitchFamily="34" charset="0"/>
                <a:cs typeface="Calibri" panose="020F0502020204030204" pitchFamily="34" charset="0"/>
              </a:endParaRPr>
            </a:p>
          </p:txBody>
        </p:sp>
        <p:sp>
          <p:nvSpPr>
            <p:cNvPr id="3" name="Obdélník 2"/>
            <p:cNvSpPr/>
            <p:nvPr/>
          </p:nvSpPr>
          <p:spPr>
            <a:xfrm>
              <a:off x="5154612" y="4542502"/>
              <a:ext cx="6837358" cy="923330"/>
            </a:xfrm>
            <a:prstGeom prst="rect">
              <a:avLst/>
            </a:prstGeom>
          </p:spPr>
          <p:txBody>
            <a:bodyPr wrap="square">
              <a:spAutoFit/>
            </a:bodyPr>
            <a:lstStyle/>
            <a:p>
              <a:r>
                <a:rPr lang="en-US" b="1" dirty="0">
                  <a:latin typeface="+mn-lt"/>
                </a:rPr>
                <a:t>Applications</a:t>
              </a:r>
              <a:r>
                <a:rPr lang="en-US" dirty="0">
                  <a:latin typeface="+mn-lt"/>
                </a:rPr>
                <a:t>: Designed for potting and encapsulating electronic components to protect against moisture, vibration, and thermal or mechanical shocks.</a:t>
              </a:r>
              <a:endParaRPr lang="cs-CZ" dirty="0">
                <a:latin typeface="+mn-lt"/>
              </a:endParaRPr>
            </a:p>
          </p:txBody>
        </p:sp>
      </p:grpSp>
    </p:spTree>
    <p:extLst>
      <p:ext uri="{BB962C8B-B14F-4D97-AF65-F5344CB8AC3E}">
        <p14:creationId xmlns:p14="http://schemas.microsoft.com/office/powerpoint/2010/main" val="152118319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92506" y="165783"/>
            <a:ext cx="2786987" cy="6549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cs-CZ" altLang="cs-CZ" sz="1800" b="0" i="0" u="none" strike="noStrike" cap="none" normalizeH="0" baseline="0" smtClean="0">
              <a:ln>
                <a:noFill/>
              </a:ln>
              <a:solidFill>
                <a:schemeClr val="tx1"/>
              </a:solidFill>
              <a:effectLst/>
              <a:latin typeface="Arial" charset="0"/>
              <a:cs typeface="Arial" charset="0"/>
            </a:endParaRPr>
          </a:p>
        </p:txBody>
      </p:sp>
      <p:sp>
        <p:nvSpPr>
          <p:cNvPr id="27" name="Obdélník 26"/>
          <p:cNvSpPr/>
          <p:nvPr/>
        </p:nvSpPr>
        <p:spPr>
          <a:xfrm>
            <a:off x="5154612" y="5922471"/>
            <a:ext cx="6837358" cy="369332"/>
          </a:xfrm>
          <a:prstGeom prst="rect">
            <a:avLst/>
          </a:prstGeom>
        </p:spPr>
        <p:txBody>
          <a:bodyPr wrap="square">
            <a:spAutoFit/>
          </a:bodyPr>
          <a:lstStyle/>
          <a:p>
            <a:pPr marL="0" lvl="2" algn="r"/>
            <a:r>
              <a:rPr lang="cs-CZ" b="1" dirty="0" err="1">
                <a:latin typeface="Calibri" panose="020F0502020204030204" pitchFamily="34" charset="0"/>
                <a:cs typeface="Calibri" panose="020F0502020204030204" pitchFamily="34" charset="0"/>
              </a:rPr>
              <a:t>industrial</a:t>
            </a:r>
            <a:r>
              <a:rPr lang="cs-CZ" b="1" dirty="0">
                <a:latin typeface="Calibri" panose="020F0502020204030204" pitchFamily="34" charset="0"/>
                <a:cs typeface="Calibri" panose="020F0502020204030204" pitchFamily="34" charset="0"/>
              </a:rPr>
              <a:t>, </a:t>
            </a:r>
            <a:r>
              <a:rPr lang="cs-CZ" b="1" dirty="0" err="1">
                <a:latin typeface="Calibri" panose="020F0502020204030204" pitchFamily="34" charset="0"/>
                <a:cs typeface="Calibri" panose="020F0502020204030204" pitchFamily="34" charset="0"/>
              </a:rPr>
              <a:t>automotive</a:t>
            </a:r>
            <a:r>
              <a:rPr lang="cs-CZ" b="1" dirty="0">
                <a:latin typeface="Calibri" panose="020F0502020204030204" pitchFamily="34" charset="0"/>
                <a:cs typeface="Calibri" panose="020F0502020204030204" pitchFamily="34" charset="0"/>
              </a:rPr>
              <a:t>, </a:t>
            </a:r>
            <a:r>
              <a:rPr lang="cs-CZ" b="1" dirty="0" err="1" smtClean="0">
                <a:latin typeface="Calibri" panose="020F0502020204030204" pitchFamily="34" charset="0"/>
                <a:cs typeface="Calibri" panose="020F0502020204030204" pitchFamily="34" charset="0"/>
              </a:rPr>
              <a:t>high-reability</a:t>
            </a:r>
            <a:r>
              <a:rPr lang="cs-CZ" b="1" dirty="0" smtClean="0">
                <a:latin typeface="Calibri" panose="020F0502020204030204" pitchFamily="34" charset="0"/>
                <a:cs typeface="Calibri" panose="020F0502020204030204" pitchFamily="34" charset="0"/>
              </a:rPr>
              <a:t> </a:t>
            </a:r>
            <a:r>
              <a:rPr lang="en-US" b="1" dirty="0">
                <a:latin typeface="Calibri" panose="020F0502020204030204" pitchFamily="34" charset="0"/>
                <a:cs typeface="Calibri" panose="020F0502020204030204" pitchFamily="34" charset="0"/>
              </a:rPr>
              <a:t>electronics</a:t>
            </a:r>
            <a:r>
              <a:rPr lang="cs-CZ" b="1" dirty="0" smtClean="0">
                <a:latin typeface="Calibri" panose="020F0502020204030204" pitchFamily="34" charset="0"/>
                <a:cs typeface="Calibri" panose="020F0502020204030204" pitchFamily="34" charset="0"/>
              </a:rPr>
              <a:t>, </a:t>
            </a:r>
            <a:r>
              <a:rPr lang="cs-CZ" b="1" dirty="0" err="1" smtClean="0">
                <a:latin typeface="Calibri" panose="020F0502020204030204" pitchFamily="34" charset="0"/>
                <a:cs typeface="Calibri" panose="020F0502020204030204" pitchFamily="34" charset="0"/>
              </a:rPr>
              <a:t>railway</a:t>
            </a:r>
            <a:r>
              <a:rPr lang="cs-CZ" b="1" dirty="0" smtClean="0">
                <a:latin typeface="Calibri" panose="020F0502020204030204" pitchFamily="34" charset="0"/>
                <a:cs typeface="Calibri" panose="020F0502020204030204" pitchFamily="34" charset="0"/>
              </a:rPr>
              <a:t>, </a:t>
            </a:r>
            <a:r>
              <a:rPr lang="cs-CZ" b="1" dirty="0" err="1" smtClean="0">
                <a:latin typeface="Calibri" panose="020F0502020204030204" pitchFamily="34" charset="0"/>
                <a:cs typeface="Calibri" panose="020F0502020204030204" pitchFamily="34" charset="0"/>
              </a:rPr>
              <a:t>aerospace</a:t>
            </a:r>
            <a:r>
              <a:rPr lang="cs-CZ" b="1" dirty="0" smtClean="0">
                <a:latin typeface="Calibri" panose="020F0502020204030204" pitchFamily="34" charset="0"/>
                <a:cs typeface="Calibri" panose="020F0502020204030204" pitchFamily="34" charset="0"/>
              </a:rPr>
              <a:t> </a:t>
            </a:r>
            <a:endParaRPr lang="cs-CZ" b="1" dirty="0">
              <a:latin typeface="Calibri" panose="020F0502020204030204" pitchFamily="34" charset="0"/>
              <a:cs typeface="Calibri" panose="020F0502020204030204" pitchFamily="34" charset="0"/>
            </a:endParaRPr>
          </a:p>
        </p:txBody>
      </p:sp>
      <p:sp>
        <p:nvSpPr>
          <p:cNvPr id="23" name="Rectangle 1"/>
          <p:cNvSpPr/>
          <p:nvPr/>
        </p:nvSpPr>
        <p:spPr>
          <a:xfrm>
            <a:off x="9827" y="3169266"/>
            <a:ext cx="7037389" cy="460375"/>
          </a:xfrm>
          <a:prstGeom prst="rect">
            <a:avLst/>
          </a:prstGeom>
          <a:solidFill>
            <a:srgbClr val="94C11F"/>
          </a:solidFill>
          <a:ln>
            <a:solidFill>
              <a:srgbClr val="94C11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a:p>
        </p:txBody>
      </p:sp>
      <p:sp>
        <p:nvSpPr>
          <p:cNvPr id="15" name="ZoneTexte 24">
            <a:extLst>
              <a:ext uri="{FF2B5EF4-FFF2-40B4-BE49-F238E27FC236}">
                <a16:creationId xmlns:a16="http://schemas.microsoft.com/office/drawing/2014/main" xmlns="" id="{05C95229-7D3C-4F2C-BA39-E6A32BF2D946}"/>
              </a:ext>
            </a:extLst>
          </p:cNvPr>
          <p:cNvSpPr txBox="1"/>
          <p:nvPr/>
        </p:nvSpPr>
        <p:spPr>
          <a:xfrm>
            <a:off x="367993" y="840496"/>
            <a:ext cx="8205298" cy="2308324"/>
          </a:xfrm>
          <a:prstGeom prst="rect">
            <a:avLst/>
          </a:prstGeom>
          <a:noFill/>
        </p:spPr>
        <p:txBody>
          <a:bodyPr wrap="square">
            <a:spAutoFit/>
          </a:bodyPr>
          <a:lstStyle/>
          <a:p>
            <a:pPr marL="285750" indent="-285750">
              <a:buFont typeface="Arial" panose="020B0604020202020204" pitchFamily="34" charset="0"/>
              <a:buChar char="•"/>
            </a:pPr>
            <a:r>
              <a:rPr lang="en-US" dirty="0">
                <a:latin typeface="Calibri" panose="020F0502020204030204" pitchFamily="34" charset="0"/>
                <a:cs typeface="Calibri" panose="020F0502020204030204" pitchFamily="34" charset="0"/>
              </a:rPr>
              <a:t>Soft, single-component UV-curable resin</a:t>
            </a:r>
          </a:p>
          <a:p>
            <a:pPr marL="285750" indent="-285750">
              <a:buFont typeface="Arial" panose="020B0604020202020204" pitchFamily="34" charset="0"/>
              <a:buChar char="•"/>
            </a:pPr>
            <a:r>
              <a:rPr lang="en-US" dirty="0">
                <a:latin typeface="Calibri" panose="020F0502020204030204" pitchFamily="34" charset="0"/>
                <a:cs typeface="Calibri" panose="020F0502020204030204" pitchFamily="34" charset="0"/>
              </a:rPr>
              <a:t>Designed for </a:t>
            </a:r>
            <a:r>
              <a:rPr lang="en-US" b="1" dirty="0">
                <a:latin typeface="Calibri" panose="020F0502020204030204" pitchFamily="34" charset="0"/>
                <a:cs typeface="Calibri" panose="020F0502020204030204" pitchFamily="34" charset="0"/>
              </a:rPr>
              <a:t>local protection</a:t>
            </a:r>
            <a:r>
              <a:rPr lang="en-US" dirty="0">
                <a:latin typeface="Calibri" panose="020F0502020204030204" pitchFamily="34" charset="0"/>
                <a:cs typeface="Calibri" panose="020F0502020204030204" pitchFamily="34" charset="0"/>
              </a:rPr>
              <a:t> of components (moisture, electrical insulation)</a:t>
            </a:r>
          </a:p>
          <a:p>
            <a:pPr marL="285750" indent="-285750">
              <a:buFont typeface="Arial" panose="020B0604020202020204" pitchFamily="34" charset="0"/>
              <a:buChar char="•"/>
            </a:pPr>
            <a:r>
              <a:rPr lang="en-US" b="1" dirty="0">
                <a:latin typeface="Calibri" panose="020F0502020204030204" pitchFamily="34" charset="0"/>
                <a:cs typeface="Calibri" panose="020F0502020204030204" pitchFamily="34" charset="0"/>
              </a:rPr>
              <a:t>Can be applied in thick layers</a:t>
            </a:r>
            <a:r>
              <a:rPr lang="en-US" dirty="0">
                <a:latin typeface="Calibri" panose="020F0502020204030204" pitchFamily="34" charset="0"/>
                <a:cs typeface="Calibri" panose="020F0502020204030204" pitchFamily="34" charset="0"/>
              </a:rPr>
              <a:t> (up to several mm)</a:t>
            </a:r>
          </a:p>
          <a:p>
            <a:pPr marL="285750" indent="-285750">
              <a:buFont typeface="Arial" panose="020B0604020202020204" pitchFamily="34" charset="0"/>
              <a:buChar char="•"/>
            </a:pPr>
            <a:r>
              <a:rPr lang="en-US" b="1" dirty="0">
                <a:latin typeface="Calibri" panose="020F0502020204030204" pitchFamily="34" charset="0"/>
                <a:cs typeface="Calibri" panose="020F0502020204030204" pitchFamily="34" charset="0"/>
              </a:rPr>
              <a:t>Cures instantly</a:t>
            </a:r>
            <a:r>
              <a:rPr lang="en-US" dirty="0">
                <a:latin typeface="Calibri" panose="020F0502020204030204" pitchFamily="34" charset="0"/>
                <a:cs typeface="Calibri" panose="020F0502020204030204" pitchFamily="34" charset="0"/>
              </a:rPr>
              <a:t> under UV </a:t>
            </a:r>
            <a:r>
              <a:rPr lang="en-US" dirty="0" smtClean="0">
                <a:latin typeface="Calibri" panose="020F0502020204030204" pitchFamily="34" charset="0"/>
                <a:cs typeface="Calibri" panose="020F0502020204030204" pitchFamily="34" charset="0"/>
              </a:rPr>
              <a:t>light</a:t>
            </a:r>
            <a:r>
              <a:rPr lang="cs-CZ" dirty="0" smtClean="0">
                <a:latin typeface="Calibri" panose="020F0502020204030204" pitchFamily="34" charset="0"/>
                <a:cs typeface="Calibri" panose="020F0502020204030204" pitchFamily="34" charset="0"/>
              </a:rPr>
              <a:t> (395 </a:t>
            </a:r>
            <a:r>
              <a:rPr lang="cs-CZ" dirty="0" err="1" smtClean="0">
                <a:latin typeface="Calibri" panose="020F0502020204030204" pitchFamily="34" charset="0"/>
                <a:cs typeface="Calibri" panose="020F0502020204030204" pitchFamily="34" charset="0"/>
              </a:rPr>
              <a:t>nm</a:t>
            </a:r>
            <a:r>
              <a:rPr lang="cs-CZ" dirty="0" smtClean="0">
                <a:latin typeface="Calibri" panose="020F0502020204030204" pitchFamily="34" charset="0"/>
                <a:cs typeface="Calibri" panose="020F0502020204030204" pitchFamily="34" charset="0"/>
              </a:rPr>
              <a:t>)</a:t>
            </a:r>
            <a:endParaRPr lang="en-US"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US" dirty="0">
                <a:latin typeface="Calibri" panose="020F0502020204030204" pitchFamily="34" charset="0"/>
                <a:cs typeface="Calibri" panose="020F0502020204030204" pitchFamily="34" charset="0"/>
              </a:rPr>
              <a:t>Excellent adhesion to various substrates (plastics, PCB, metal</a:t>
            </a:r>
            <a:r>
              <a:rPr lang="en-US" dirty="0" smtClean="0">
                <a:latin typeface="Calibri" panose="020F0502020204030204" pitchFamily="34" charset="0"/>
                <a:cs typeface="Calibri" panose="020F0502020204030204" pitchFamily="34" charset="0"/>
              </a:rPr>
              <a:t>)</a:t>
            </a:r>
            <a:endParaRPr lang="cs-CZ" dirty="0" smtClean="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cs-CZ" dirty="0" err="1">
                <a:latin typeface="Calibri" panose="020F0502020204030204" pitchFamily="34" charset="0"/>
                <a:cs typeface="Calibri" panose="020F0502020204030204" pitchFamily="34" charset="0"/>
              </a:rPr>
              <a:t>Packaging</a:t>
            </a:r>
            <a:r>
              <a:rPr lang="cs-CZ" dirty="0">
                <a:latin typeface="Calibri" panose="020F0502020204030204" pitchFamily="34" charset="0"/>
                <a:cs typeface="Calibri" panose="020F0502020204030204" pitchFamily="34" charset="0"/>
              </a:rPr>
              <a:t>: 30 </a:t>
            </a:r>
            <a:r>
              <a:rPr lang="cs-CZ" dirty="0" smtClean="0">
                <a:latin typeface="Calibri" panose="020F0502020204030204" pitchFamily="34" charset="0"/>
                <a:cs typeface="Calibri" panose="020F0502020204030204" pitchFamily="34" charset="0"/>
              </a:rPr>
              <a:t>ml </a:t>
            </a:r>
            <a:r>
              <a:rPr lang="cs-CZ" dirty="0" err="1">
                <a:latin typeface="Calibri" panose="020F0502020204030204" pitchFamily="34" charset="0"/>
                <a:cs typeface="Calibri" panose="020F0502020204030204" pitchFamily="34" charset="0"/>
              </a:rPr>
              <a:t>syringe</a:t>
            </a:r>
            <a:r>
              <a:rPr lang="cs-CZ" dirty="0">
                <a:latin typeface="Calibri" panose="020F0502020204030204" pitchFamily="34" charset="0"/>
                <a:cs typeface="Calibri" panose="020F0502020204030204" pitchFamily="34" charset="0"/>
              </a:rPr>
              <a:t>, 1 kg, 5 kg</a:t>
            </a:r>
            <a:endParaRPr lang="en-US"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US" dirty="0">
                <a:latin typeface="Calibri" panose="020F0502020204030204" pitchFamily="34" charset="0"/>
                <a:cs typeface="Calibri" panose="020F0502020204030204" pitchFamily="34" charset="0"/>
              </a:rPr>
              <a:t>Operating temperature: </a:t>
            </a:r>
            <a:r>
              <a:rPr lang="en-US" b="1" dirty="0">
                <a:latin typeface="Calibri" panose="020F0502020204030204" pitchFamily="34" charset="0"/>
                <a:cs typeface="Calibri" panose="020F0502020204030204" pitchFamily="34" charset="0"/>
              </a:rPr>
              <a:t>-55 °C to +150 °C</a:t>
            </a:r>
            <a:endParaRPr lang="en-US"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US" b="1" dirty="0">
                <a:latin typeface="Calibri" panose="020F0502020204030204" pitchFamily="34" charset="0"/>
                <a:cs typeface="Calibri" panose="020F0502020204030204" pitchFamily="34" charset="0"/>
              </a:rPr>
              <a:t>VOC-free, </a:t>
            </a:r>
            <a:r>
              <a:rPr lang="cs-CZ" b="1" dirty="0" smtClean="0">
                <a:latin typeface="Calibri" panose="020F0502020204030204" pitchFamily="34" charset="0"/>
                <a:cs typeface="Calibri" panose="020F0502020204030204" pitchFamily="34" charset="0"/>
              </a:rPr>
              <a:t>NON TOXIC</a:t>
            </a:r>
            <a:endParaRPr lang="en-US" b="1" dirty="0">
              <a:latin typeface="Calibri" panose="020F0502020204030204" pitchFamily="34" charset="0"/>
              <a:cs typeface="Calibri" panose="020F0502020204030204" pitchFamily="34" charset="0"/>
            </a:endParaRPr>
          </a:p>
        </p:txBody>
      </p:sp>
      <p:grpSp>
        <p:nvGrpSpPr>
          <p:cNvPr id="19" name="Skupina 18"/>
          <p:cNvGrpSpPr/>
          <p:nvPr/>
        </p:nvGrpSpPr>
        <p:grpSpPr>
          <a:xfrm>
            <a:off x="4913" y="357043"/>
            <a:ext cx="7037389" cy="463682"/>
            <a:chOff x="-1" y="433177"/>
            <a:chExt cx="7037389" cy="463682"/>
          </a:xfrm>
        </p:grpSpPr>
        <p:sp>
          <p:nvSpPr>
            <p:cNvPr id="20" name="Rectangle 1"/>
            <p:cNvSpPr/>
            <p:nvPr/>
          </p:nvSpPr>
          <p:spPr>
            <a:xfrm>
              <a:off x="-1" y="436484"/>
              <a:ext cx="7037389" cy="460375"/>
            </a:xfrm>
            <a:prstGeom prst="rect">
              <a:avLst/>
            </a:prstGeom>
            <a:solidFill>
              <a:srgbClr val="94C11F"/>
            </a:solidFill>
            <a:ln>
              <a:solidFill>
                <a:srgbClr val="94C11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a:p>
          </p:txBody>
        </p:sp>
        <p:sp>
          <p:nvSpPr>
            <p:cNvPr id="21" name="ZoneTexte 7"/>
            <p:cNvSpPr txBox="1"/>
            <p:nvPr/>
          </p:nvSpPr>
          <p:spPr>
            <a:xfrm>
              <a:off x="4913" y="433177"/>
              <a:ext cx="6282814" cy="461665"/>
            </a:xfrm>
            <a:prstGeom prst="rect">
              <a:avLst/>
            </a:prstGeom>
            <a:noFill/>
          </p:spPr>
          <p:txBody>
            <a:bodyPr wrap="square">
              <a:spAutoFit/>
            </a:bodyPr>
            <a:lstStyle/>
            <a:p>
              <a:pPr fontAlgn="auto">
                <a:spcBef>
                  <a:spcPts val="0"/>
                </a:spcBef>
                <a:spcAft>
                  <a:spcPts val="0"/>
                </a:spcAft>
                <a:defRPr/>
              </a:pPr>
              <a:r>
                <a:rPr lang="cs-CZ" sz="2400" b="1" dirty="0" smtClean="0">
                  <a:solidFill>
                    <a:schemeClr val="bg1"/>
                  </a:solidFill>
                  <a:latin typeface="Century Gothic" panose="020B0502020202020204" pitchFamily="34" charset="0"/>
                  <a:cs typeface="+mn-cs"/>
                  <a:sym typeface="Wingdings" panose="05000000000000000000" pitchFamily="2" charset="2"/>
                </a:rPr>
                <a:t>	</a:t>
              </a:r>
              <a:r>
                <a:rPr lang="cs-CZ" sz="2000" b="1" dirty="0" smtClean="0">
                  <a:solidFill>
                    <a:schemeClr val="bg1"/>
                  </a:solidFill>
                  <a:latin typeface="Calibri" panose="020F0502020204030204" pitchFamily="34" charset="0"/>
                  <a:cs typeface="Calibri" panose="020F0502020204030204" pitchFamily="34" charset="0"/>
                </a:rPr>
                <a:t>UV LED RESIN / GLUE - 42K</a:t>
              </a:r>
              <a:endParaRPr lang="fr-FR" sz="2000" b="1" dirty="0">
                <a:solidFill>
                  <a:schemeClr val="bg1"/>
                </a:solidFill>
                <a:latin typeface="Calibri" panose="020F0502020204030204" pitchFamily="34" charset="0"/>
                <a:cs typeface="Calibri" panose="020F0502020204030204" pitchFamily="34" charset="0"/>
              </a:endParaRPr>
            </a:p>
          </p:txBody>
        </p:sp>
      </p:grpSp>
      <p:sp>
        <p:nvSpPr>
          <p:cNvPr id="22" name="ZoneTexte 24">
            <a:extLst>
              <a:ext uri="{FF2B5EF4-FFF2-40B4-BE49-F238E27FC236}">
                <a16:creationId xmlns:a16="http://schemas.microsoft.com/office/drawing/2014/main" xmlns="" id="{05C95229-7D3C-4F2C-BA39-E6A32BF2D946}"/>
              </a:ext>
            </a:extLst>
          </p:cNvPr>
          <p:cNvSpPr txBox="1"/>
          <p:nvPr/>
        </p:nvSpPr>
        <p:spPr>
          <a:xfrm>
            <a:off x="367994" y="3746742"/>
            <a:ext cx="6674308" cy="2831544"/>
          </a:xfrm>
          <a:prstGeom prst="rect">
            <a:avLst/>
          </a:prstGeom>
          <a:noFill/>
        </p:spPr>
        <p:txBody>
          <a:bodyPr wrap="square">
            <a:spAutoFit/>
          </a:bodyPr>
          <a:lstStyle/>
          <a:p>
            <a:pPr marL="285750" indent="-285750">
              <a:buFont typeface="Arial" panose="020B0604020202020204" pitchFamily="34" charset="0"/>
              <a:buChar char="•"/>
            </a:pPr>
            <a:r>
              <a:rPr lang="cs-CZ" dirty="0">
                <a:latin typeface="Calibri" panose="020F0502020204030204" pitchFamily="34" charset="0"/>
                <a:cs typeface="Calibri" panose="020F0502020204030204" pitchFamily="34" charset="0"/>
              </a:rPr>
              <a:t>Transparent single-</a:t>
            </a:r>
            <a:r>
              <a:rPr lang="cs-CZ" dirty="0" err="1">
                <a:latin typeface="Calibri" panose="020F0502020204030204" pitchFamily="34" charset="0"/>
                <a:cs typeface="Calibri" panose="020F0502020204030204" pitchFamily="34" charset="0"/>
              </a:rPr>
              <a:t>component</a:t>
            </a:r>
            <a:r>
              <a:rPr lang="cs-CZ" dirty="0">
                <a:latin typeface="Calibri" panose="020F0502020204030204" pitchFamily="34" charset="0"/>
                <a:cs typeface="Calibri" panose="020F0502020204030204" pitchFamily="34" charset="0"/>
              </a:rPr>
              <a:t> </a:t>
            </a:r>
            <a:r>
              <a:rPr lang="cs-CZ" dirty="0" err="1">
                <a:latin typeface="Calibri" panose="020F0502020204030204" pitchFamily="34" charset="0"/>
                <a:cs typeface="Calibri" panose="020F0502020204030204" pitchFamily="34" charset="0"/>
              </a:rPr>
              <a:t>conformal</a:t>
            </a:r>
            <a:r>
              <a:rPr lang="cs-CZ" dirty="0">
                <a:latin typeface="Calibri" panose="020F0502020204030204" pitchFamily="34" charset="0"/>
                <a:cs typeface="Calibri" panose="020F0502020204030204" pitchFamily="34" charset="0"/>
              </a:rPr>
              <a:t> </a:t>
            </a:r>
            <a:r>
              <a:rPr lang="cs-CZ" dirty="0" err="1">
                <a:latin typeface="Calibri" panose="020F0502020204030204" pitchFamily="34" charset="0"/>
                <a:cs typeface="Calibri" panose="020F0502020204030204" pitchFamily="34" charset="0"/>
              </a:rPr>
              <a:t>coating</a:t>
            </a:r>
            <a:endParaRPr lang="cs-CZ"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cs-CZ" b="1" dirty="0" err="1">
                <a:latin typeface="Calibri" panose="020F0502020204030204" pitchFamily="34" charset="0"/>
                <a:cs typeface="Calibri" panose="020F0502020204030204" pitchFamily="34" charset="0"/>
              </a:rPr>
              <a:t>Dual</a:t>
            </a:r>
            <a:r>
              <a:rPr lang="cs-CZ" b="1" dirty="0">
                <a:latin typeface="Calibri" panose="020F0502020204030204" pitchFamily="34" charset="0"/>
                <a:cs typeface="Calibri" panose="020F0502020204030204" pitchFamily="34" charset="0"/>
              </a:rPr>
              <a:t> </a:t>
            </a:r>
            <a:r>
              <a:rPr lang="cs-CZ" b="1" dirty="0" err="1">
                <a:latin typeface="Calibri" panose="020F0502020204030204" pitchFamily="34" charset="0"/>
                <a:cs typeface="Calibri" panose="020F0502020204030204" pitchFamily="34" charset="0"/>
              </a:rPr>
              <a:t>cure</a:t>
            </a:r>
            <a:r>
              <a:rPr lang="cs-CZ" dirty="0">
                <a:latin typeface="Calibri" panose="020F0502020204030204" pitchFamily="34" charset="0"/>
                <a:cs typeface="Calibri" panose="020F0502020204030204" pitchFamily="34" charset="0"/>
              </a:rPr>
              <a:t>: UV LED + </a:t>
            </a:r>
            <a:r>
              <a:rPr lang="cs-CZ" dirty="0" err="1">
                <a:latin typeface="Calibri" panose="020F0502020204030204" pitchFamily="34" charset="0"/>
                <a:cs typeface="Calibri" panose="020F0502020204030204" pitchFamily="34" charset="0"/>
              </a:rPr>
              <a:t>moisture</a:t>
            </a:r>
            <a:r>
              <a:rPr lang="cs-CZ" dirty="0">
                <a:latin typeface="Calibri" panose="020F0502020204030204" pitchFamily="34" charset="0"/>
                <a:cs typeface="Calibri" panose="020F0502020204030204" pitchFamily="34" charset="0"/>
              </a:rPr>
              <a:t> </a:t>
            </a:r>
            <a:r>
              <a:rPr lang="cs-CZ" dirty="0" err="1">
                <a:latin typeface="Calibri" panose="020F0502020204030204" pitchFamily="34" charset="0"/>
                <a:cs typeface="Calibri" panose="020F0502020204030204" pitchFamily="34" charset="0"/>
              </a:rPr>
              <a:t>for</a:t>
            </a:r>
            <a:r>
              <a:rPr lang="cs-CZ" dirty="0">
                <a:latin typeface="Calibri" panose="020F0502020204030204" pitchFamily="34" charset="0"/>
                <a:cs typeface="Calibri" panose="020F0502020204030204" pitchFamily="34" charset="0"/>
              </a:rPr>
              <a:t> full </a:t>
            </a:r>
            <a:r>
              <a:rPr lang="cs-CZ" dirty="0" err="1">
                <a:latin typeface="Calibri" panose="020F0502020204030204" pitchFamily="34" charset="0"/>
                <a:cs typeface="Calibri" panose="020F0502020204030204" pitchFamily="34" charset="0"/>
              </a:rPr>
              <a:t>coverage</a:t>
            </a:r>
            <a:endParaRPr lang="cs-CZ"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cs-CZ" dirty="0">
                <a:latin typeface="Calibri" panose="020F0502020204030204" pitchFamily="34" charset="0"/>
                <a:cs typeface="Calibri" panose="020F0502020204030204" pitchFamily="34" charset="0"/>
              </a:rPr>
              <a:t>Instant </a:t>
            </a:r>
            <a:r>
              <a:rPr lang="cs-CZ" dirty="0" err="1">
                <a:latin typeface="Calibri" panose="020F0502020204030204" pitchFamily="34" charset="0"/>
                <a:cs typeface="Calibri" panose="020F0502020204030204" pitchFamily="34" charset="0"/>
              </a:rPr>
              <a:t>surface</a:t>
            </a:r>
            <a:r>
              <a:rPr lang="cs-CZ" dirty="0">
                <a:latin typeface="Calibri" panose="020F0502020204030204" pitchFamily="34" charset="0"/>
                <a:cs typeface="Calibri" panose="020F0502020204030204" pitchFamily="34" charset="0"/>
              </a:rPr>
              <a:t> </a:t>
            </a:r>
            <a:r>
              <a:rPr lang="cs-CZ" dirty="0" err="1">
                <a:latin typeface="Calibri" panose="020F0502020204030204" pitchFamily="34" charset="0"/>
                <a:cs typeface="Calibri" panose="020F0502020204030204" pitchFamily="34" charset="0"/>
              </a:rPr>
              <a:t>cure</a:t>
            </a:r>
            <a:r>
              <a:rPr lang="cs-CZ" dirty="0">
                <a:latin typeface="Calibri" panose="020F0502020204030204" pitchFamily="34" charset="0"/>
                <a:cs typeface="Calibri" panose="020F0502020204030204" pitchFamily="34" charset="0"/>
              </a:rPr>
              <a:t> </a:t>
            </a:r>
            <a:r>
              <a:rPr lang="cs-CZ" dirty="0" err="1">
                <a:latin typeface="Calibri" panose="020F0502020204030204" pitchFamily="34" charset="0"/>
                <a:cs typeface="Calibri" panose="020F0502020204030204" pitchFamily="34" charset="0"/>
              </a:rPr>
              <a:t>with</a:t>
            </a:r>
            <a:r>
              <a:rPr lang="cs-CZ" dirty="0">
                <a:latin typeface="Calibri" panose="020F0502020204030204" pitchFamily="34" charset="0"/>
                <a:cs typeface="Calibri" panose="020F0502020204030204" pitchFamily="34" charset="0"/>
              </a:rPr>
              <a:t> UV LED</a:t>
            </a:r>
          </a:p>
          <a:p>
            <a:pPr marL="285750" indent="-285750">
              <a:buFont typeface="Arial" panose="020B0604020202020204" pitchFamily="34" charset="0"/>
              <a:buChar char="•"/>
            </a:pPr>
            <a:r>
              <a:rPr lang="cs-CZ" dirty="0" err="1">
                <a:latin typeface="Calibri" panose="020F0502020204030204" pitchFamily="34" charset="0"/>
                <a:cs typeface="Calibri" panose="020F0502020204030204" pitchFamily="34" charset="0"/>
              </a:rPr>
              <a:t>Operating</a:t>
            </a:r>
            <a:r>
              <a:rPr lang="cs-CZ" dirty="0">
                <a:latin typeface="Calibri" panose="020F0502020204030204" pitchFamily="34" charset="0"/>
                <a:cs typeface="Calibri" panose="020F0502020204030204" pitchFamily="34" charset="0"/>
              </a:rPr>
              <a:t> </a:t>
            </a:r>
            <a:r>
              <a:rPr lang="cs-CZ" dirty="0" err="1">
                <a:latin typeface="Calibri" panose="020F0502020204030204" pitchFamily="34" charset="0"/>
                <a:cs typeface="Calibri" panose="020F0502020204030204" pitchFamily="34" charset="0"/>
              </a:rPr>
              <a:t>temperature</a:t>
            </a:r>
            <a:r>
              <a:rPr lang="cs-CZ" dirty="0">
                <a:latin typeface="Calibri" panose="020F0502020204030204" pitchFamily="34" charset="0"/>
                <a:cs typeface="Calibri" panose="020F0502020204030204" pitchFamily="34" charset="0"/>
              </a:rPr>
              <a:t>: </a:t>
            </a:r>
            <a:r>
              <a:rPr lang="cs-CZ" b="1" dirty="0">
                <a:latin typeface="Calibri" panose="020F0502020204030204" pitchFamily="34" charset="0"/>
                <a:cs typeface="Calibri" panose="020F0502020204030204" pitchFamily="34" charset="0"/>
              </a:rPr>
              <a:t>-50 °C to +150 °C</a:t>
            </a:r>
            <a:endParaRPr lang="cs-CZ"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cs-CZ" dirty="0" err="1">
                <a:latin typeface="Calibri" panose="020F0502020204030204" pitchFamily="34" charset="0"/>
                <a:cs typeface="Calibri" panose="020F0502020204030204" pitchFamily="34" charset="0"/>
              </a:rPr>
              <a:t>High</a:t>
            </a:r>
            <a:r>
              <a:rPr lang="cs-CZ" dirty="0">
                <a:latin typeface="Calibri" panose="020F0502020204030204" pitchFamily="34" charset="0"/>
                <a:cs typeface="Calibri" panose="020F0502020204030204" pitchFamily="34" charset="0"/>
              </a:rPr>
              <a:t> </a:t>
            </a:r>
            <a:r>
              <a:rPr lang="cs-CZ" dirty="0" err="1">
                <a:latin typeface="Calibri" panose="020F0502020204030204" pitchFamily="34" charset="0"/>
                <a:cs typeface="Calibri" panose="020F0502020204030204" pitchFamily="34" charset="0"/>
              </a:rPr>
              <a:t>adhesion</a:t>
            </a:r>
            <a:r>
              <a:rPr lang="cs-CZ" dirty="0">
                <a:latin typeface="Calibri" panose="020F0502020204030204" pitchFamily="34" charset="0"/>
                <a:cs typeface="Calibri" panose="020F0502020204030204" pitchFamily="34" charset="0"/>
              </a:rPr>
              <a:t> and </a:t>
            </a:r>
            <a:r>
              <a:rPr lang="cs-CZ" dirty="0" err="1">
                <a:latin typeface="Calibri" panose="020F0502020204030204" pitchFamily="34" charset="0"/>
                <a:cs typeface="Calibri" panose="020F0502020204030204" pitchFamily="34" charset="0"/>
              </a:rPr>
              <a:t>durability</a:t>
            </a:r>
            <a:r>
              <a:rPr lang="cs-CZ" dirty="0">
                <a:latin typeface="Calibri" panose="020F0502020204030204" pitchFamily="34" charset="0"/>
                <a:cs typeface="Calibri" panose="020F0502020204030204" pitchFamily="34" charset="0"/>
              </a:rPr>
              <a:t> in </a:t>
            </a:r>
            <a:r>
              <a:rPr lang="cs-CZ" dirty="0" err="1">
                <a:latin typeface="Calibri" panose="020F0502020204030204" pitchFamily="34" charset="0"/>
                <a:cs typeface="Calibri" panose="020F0502020204030204" pitchFamily="34" charset="0"/>
              </a:rPr>
              <a:t>harsh</a:t>
            </a:r>
            <a:r>
              <a:rPr lang="cs-CZ" dirty="0">
                <a:latin typeface="Calibri" panose="020F0502020204030204" pitchFamily="34" charset="0"/>
                <a:cs typeface="Calibri" panose="020F0502020204030204" pitchFamily="34" charset="0"/>
              </a:rPr>
              <a:t> </a:t>
            </a:r>
            <a:r>
              <a:rPr lang="cs-CZ" dirty="0" err="1">
                <a:latin typeface="Calibri" panose="020F0502020204030204" pitchFamily="34" charset="0"/>
                <a:cs typeface="Calibri" panose="020F0502020204030204" pitchFamily="34" charset="0"/>
              </a:rPr>
              <a:t>environments</a:t>
            </a:r>
            <a:endParaRPr lang="cs-CZ"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cs-CZ" dirty="0" err="1">
                <a:latin typeface="Calibri" panose="020F0502020204030204" pitchFamily="34" charset="0"/>
                <a:cs typeface="Calibri" panose="020F0502020204030204" pitchFamily="34" charset="0"/>
              </a:rPr>
              <a:t>Application</a:t>
            </a:r>
            <a:r>
              <a:rPr lang="cs-CZ" dirty="0">
                <a:latin typeface="Calibri" panose="020F0502020204030204" pitchFamily="34" charset="0"/>
                <a:cs typeface="Calibri" panose="020F0502020204030204" pitchFamily="34" charset="0"/>
              </a:rPr>
              <a:t>: </a:t>
            </a:r>
            <a:r>
              <a:rPr lang="cs-CZ" b="1" dirty="0" err="1">
                <a:latin typeface="Calibri" panose="020F0502020204030204" pitchFamily="34" charset="0"/>
                <a:cs typeface="Calibri" panose="020F0502020204030204" pitchFamily="34" charset="0"/>
              </a:rPr>
              <a:t>Spray</a:t>
            </a:r>
            <a:r>
              <a:rPr lang="cs-CZ" b="1" dirty="0">
                <a:latin typeface="Calibri" panose="020F0502020204030204" pitchFamily="34" charset="0"/>
                <a:cs typeface="Calibri" panose="020F0502020204030204" pitchFamily="34" charset="0"/>
              </a:rPr>
              <a:t>, </a:t>
            </a:r>
            <a:r>
              <a:rPr lang="cs-CZ" b="1" dirty="0" err="1">
                <a:latin typeface="Calibri" panose="020F0502020204030204" pitchFamily="34" charset="0"/>
                <a:cs typeface="Calibri" panose="020F0502020204030204" pitchFamily="34" charset="0"/>
              </a:rPr>
              <a:t>Brush</a:t>
            </a:r>
            <a:r>
              <a:rPr lang="cs-CZ" b="1" dirty="0">
                <a:latin typeface="Calibri" panose="020F0502020204030204" pitchFamily="34" charset="0"/>
                <a:cs typeface="Calibri" panose="020F0502020204030204" pitchFamily="34" charset="0"/>
              </a:rPr>
              <a:t>, </a:t>
            </a:r>
            <a:r>
              <a:rPr lang="cs-CZ" b="1" dirty="0" err="1">
                <a:latin typeface="Calibri" panose="020F0502020204030204" pitchFamily="34" charset="0"/>
                <a:cs typeface="Calibri" panose="020F0502020204030204" pitchFamily="34" charset="0"/>
              </a:rPr>
              <a:t>Selective</a:t>
            </a:r>
            <a:r>
              <a:rPr lang="cs-CZ" b="1" dirty="0">
                <a:latin typeface="Calibri" panose="020F0502020204030204" pitchFamily="34" charset="0"/>
                <a:cs typeface="Calibri" panose="020F0502020204030204" pitchFamily="34" charset="0"/>
              </a:rPr>
              <a:t> </a:t>
            </a:r>
            <a:r>
              <a:rPr lang="cs-CZ" b="1" dirty="0" err="1">
                <a:latin typeface="Calibri" panose="020F0502020204030204" pitchFamily="34" charset="0"/>
                <a:cs typeface="Calibri" panose="020F0502020204030204" pitchFamily="34" charset="0"/>
              </a:rPr>
              <a:t>Coating</a:t>
            </a:r>
            <a:endParaRPr lang="cs-CZ"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cs-CZ" dirty="0" err="1">
                <a:latin typeface="Calibri" panose="020F0502020204030204" pitchFamily="34" charset="0"/>
                <a:cs typeface="Calibri" panose="020F0502020204030204" pitchFamily="34" charset="0"/>
              </a:rPr>
              <a:t>Recommended</a:t>
            </a:r>
            <a:r>
              <a:rPr lang="cs-CZ" dirty="0">
                <a:latin typeface="Calibri" panose="020F0502020204030204" pitchFamily="34" charset="0"/>
                <a:cs typeface="Calibri" panose="020F0502020204030204" pitchFamily="34" charset="0"/>
              </a:rPr>
              <a:t> </a:t>
            </a:r>
            <a:r>
              <a:rPr lang="cs-CZ" dirty="0" err="1">
                <a:latin typeface="Calibri" panose="020F0502020204030204" pitchFamily="34" charset="0"/>
                <a:cs typeface="Calibri" panose="020F0502020204030204" pitchFamily="34" charset="0"/>
              </a:rPr>
              <a:t>thickness</a:t>
            </a:r>
            <a:r>
              <a:rPr lang="cs-CZ" dirty="0">
                <a:latin typeface="Calibri" panose="020F0502020204030204" pitchFamily="34" charset="0"/>
                <a:cs typeface="Calibri" panose="020F0502020204030204" pitchFamily="34" charset="0"/>
              </a:rPr>
              <a:t>: </a:t>
            </a:r>
            <a:r>
              <a:rPr lang="cs-CZ" b="1" dirty="0">
                <a:latin typeface="Calibri" panose="020F0502020204030204" pitchFamily="34" charset="0"/>
                <a:cs typeface="Calibri" panose="020F0502020204030204" pitchFamily="34" charset="0"/>
              </a:rPr>
              <a:t>30–130 µm</a:t>
            </a:r>
            <a:endParaRPr lang="cs-CZ"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cs-CZ" dirty="0" err="1">
                <a:latin typeface="Calibri" panose="020F0502020204030204" pitchFamily="34" charset="0"/>
                <a:cs typeface="Calibri" panose="020F0502020204030204" pitchFamily="34" charset="0"/>
              </a:rPr>
              <a:t>Packaging</a:t>
            </a:r>
            <a:r>
              <a:rPr lang="cs-CZ" dirty="0">
                <a:latin typeface="Calibri" panose="020F0502020204030204" pitchFamily="34" charset="0"/>
                <a:cs typeface="Calibri" panose="020F0502020204030204" pitchFamily="34" charset="0"/>
              </a:rPr>
              <a:t>: </a:t>
            </a:r>
            <a:r>
              <a:rPr lang="cs-CZ" dirty="0" smtClean="0">
                <a:latin typeface="Calibri" panose="020F0502020204030204" pitchFamily="34" charset="0"/>
                <a:cs typeface="Calibri" panose="020F0502020204030204" pitchFamily="34" charset="0"/>
              </a:rPr>
              <a:t>30ml </a:t>
            </a:r>
            <a:r>
              <a:rPr lang="cs-CZ" dirty="0" err="1" smtClean="0">
                <a:latin typeface="Calibri" panose="020F0502020204030204" pitchFamily="34" charset="0"/>
                <a:cs typeface="Calibri" panose="020F0502020204030204" pitchFamily="34" charset="0"/>
              </a:rPr>
              <a:t>syringe</a:t>
            </a:r>
            <a:r>
              <a:rPr lang="cs-CZ" dirty="0" smtClean="0">
                <a:latin typeface="Calibri" panose="020F0502020204030204" pitchFamily="34" charset="0"/>
                <a:cs typeface="Calibri" panose="020F0502020204030204" pitchFamily="34" charset="0"/>
              </a:rPr>
              <a:t>, 1 kg, 5kg, 20kg </a:t>
            </a:r>
          </a:p>
          <a:p>
            <a:pPr marL="285750" indent="-285750">
              <a:buFont typeface="Arial" panose="020B0604020202020204" pitchFamily="34" charset="0"/>
              <a:buChar char="•"/>
            </a:pPr>
            <a:r>
              <a:rPr lang="cs-CZ" b="1" dirty="0" smtClean="0">
                <a:latin typeface="Calibri" panose="020F0502020204030204" pitchFamily="34" charset="0"/>
                <a:cs typeface="Calibri" panose="020F0502020204030204" pitchFamily="34" charset="0"/>
              </a:rPr>
              <a:t>NON </a:t>
            </a:r>
            <a:r>
              <a:rPr lang="cs-CZ" b="1" dirty="0">
                <a:latin typeface="Calibri" panose="020F0502020204030204" pitchFamily="34" charset="0"/>
                <a:cs typeface="Calibri" panose="020F0502020204030204" pitchFamily="34" charset="0"/>
              </a:rPr>
              <a:t>TOXIC</a:t>
            </a:r>
            <a:endParaRPr lang="cs-CZ"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endParaRPr lang="cs-CZ" sz="1600" dirty="0"/>
          </a:p>
        </p:txBody>
      </p:sp>
      <p:grpSp>
        <p:nvGrpSpPr>
          <p:cNvPr id="25" name="Skupina 24"/>
          <p:cNvGrpSpPr/>
          <p:nvPr/>
        </p:nvGrpSpPr>
        <p:grpSpPr>
          <a:xfrm>
            <a:off x="5154612" y="5353035"/>
            <a:ext cx="7037388" cy="460375"/>
            <a:chOff x="0" y="4515062"/>
            <a:chExt cx="7037388" cy="460375"/>
          </a:xfrm>
        </p:grpSpPr>
        <p:sp>
          <p:nvSpPr>
            <p:cNvPr id="29" name="Rectangle 1"/>
            <p:cNvSpPr/>
            <p:nvPr/>
          </p:nvSpPr>
          <p:spPr>
            <a:xfrm>
              <a:off x="0" y="4515062"/>
              <a:ext cx="7037388" cy="460375"/>
            </a:xfrm>
            <a:prstGeom prst="rect">
              <a:avLst/>
            </a:prstGeom>
            <a:solidFill>
              <a:srgbClr val="94C11F"/>
            </a:solidFill>
            <a:ln>
              <a:solidFill>
                <a:srgbClr val="94C11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a:p>
          </p:txBody>
        </p:sp>
        <p:sp>
          <p:nvSpPr>
            <p:cNvPr id="30" name="Obdélník 29"/>
            <p:cNvSpPr/>
            <p:nvPr/>
          </p:nvSpPr>
          <p:spPr>
            <a:xfrm>
              <a:off x="218812" y="4560739"/>
              <a:ext cx="2712537" cy="369332"/>
            </a:xfrm>
            <a:prstGeom prst="rect">
              <a:avLst/>
            </a:prstGeom>
          </p:spPr>
          <p:txBody>
            <a:bodyPr wrap="none">
              <a:spAutoFit/>
            </a:bodyPr>
            <a:lstStyle/>
            <a:p>
              <a:r>
                <a:rPr lang="fr-FR" b="1" dirty="0">
                  <a:solidFill>
                    <a:schemeClr val="bg1"/>
                  </a:solidFill>
                  <a:latin typeface="Calibri" panose="020F0502020204030204" pitchFamily="34" charset="0"/>
                  <a:cs typeface="Calibri" panose="020F0502020204030204" pitchFamily="34" charset="0"/>
                  <a:sym typeface="Wingdings" panose="05000000000000000000" pitchFamily="2" charset="2"/>
                </a:rPr>
                <a:t>APPLICATION </a:t>
              </a:r>
              <a:r>
                <a:rPr lang="fr-FR" b="1" dirty="0" smtClean="0">
                  <a:solidFill>
                    <a:schemeClr val="bg1"/>
                  </a:solidFill>
                  <a:latin typeface="Calibri" panose="020F0502020204030204" pitchFamily="34" charset="0"/>
                  <a:cs typeface="Calibri" panose="020F0502020204030204" pitchFamily="34" charset="0"/>
                  <a:sym typeface="Wingdings" panose="05000000000000000000" pitchFamily="2" charset="2"/>
                </a:rPr>
                <a:t>INDUSTRIES</a:t>
              </a:r>
              <a:r>
                <a:rPr lang="cs-CZ" b="1" dirty="0" smtClean="0">
                  <a:solidFill>
                    <a:schemeClr val="bg1"/>
                  </a:solidFill>
                  <a:latin typeface="Calibri" panose="020F0502020204030204" pitchFamily="34" charset="0"/>
                  <a:cs typeface="Calibri" panose="020F0502020204030204" pitchFamily="34" charset="0"/>
                  <a:sym typeface="Wingdings" panose="05000000000000000000" pitchFamily="2" charset="2"/>
                </a:rPr>
                <a:t>:</a:t>
              </a:r>
              <a:endParaRPr lang="cs-CZ" dirty="0">
                <a:solidFill>
                  <a:schemeClr val="bg1"/>
                </a:solidFill>
                <a:latin typeface="Calibri" panose="020F0502020204030204" pitchFamily="34" charset="0"/>
                <a:cs typeface="Calibri" panose="020F0502020204030204" pitchFamily="34" charset="0"/>
              </a:endParaRPr>
            </a:p>
          </p:txBody>
        </p:sp>
      </p:grpSp>
      <p:sp>
        <p:nvSpPr>
          <p:cNvPr id="18" name="ZoneTexte 7"/>
          <p:cNvSpPr txBox="1"/>
          <p:nvPr/>
        </p:nvSpPr>
        <p:spPr>
          <a:xfrm>
            <a:off x="9827" y="3169266"/>
            <a:ext cx="6282814" cy="461665"/>
          </a:xfrm>
          <a:prstGeom prst="rect">
            <a:avLst/>
          </a:prstGeom>
          <a:noFill/>
        </p:spPr>
        <p:txBody>
          <a:bodyPr wrap="square">
            <a:spAutoFit/>
          </a:bodyPr>
          <a:lstStyle/>
          <a:p>
            <a:pPr fontAlgn="auto">
              <a:spcBef>
                <a:spcPts val="0"/>
              </a:spcBef>
              <a:spcAft>
                <a:spcPts val="0"/>
              </a:spcAft>
              <a:defRPr/>
            </a:pPr>
            <a:r>
              <a:rPr lang="cs-CZ" sz="2400" b="1" dirty="0" smtClean="0">
                <a:solidFill>
                  <a:schemeClr val="bg1"/>
                </a:solidFill>
                <a:latin typeface="Century Gothic" panose="020B0502020202020204" pitchFamily="34" charset="0"/>
                <a:cs typeface="+mn-cs"/>
                <a:sym typeface="Wingdings" panose="05000000000000000000" pitchFamily="2" charset="2"/>
              </a:rPr>
              <a:t>	</a:t>
            </a:r>
            <a:r>
              <a:rPr lang="cs-CZ" sz="2000" b="1" dirty="0" smtClean="0">
                <a:solidFill>
                  <a:schemeClr val="bg1"/>
                </a:solidFill>
                <a:latin typeface="Calibri" panose="020F0502020204030204" pitchFamily="34" charset="0"/>
                <a:cs typeface="Calibri" panose="020F0502020204030204" pitchFamily="34" charset="0"/>
              </a:rPr>
              <a:t>UV LED RESIN / GLUE - 80K</a:t>
            </a:r>
            <a:endParaRPr lang="fr-FR" sz="2000" b="1" dirty="0">
              <a:solidFill>
                <a:schemeClr val="bg1"/>
              </a:solidFill>
              <a:latin typeface="Calibri" panose="020F0502020204030204" pitchFamily="34" charset="0"/>
              <a:cs typeface="Calibri" panose="020F0502020204030204" pitchFamily="34" charset="0"/>
            </a:endParaRPr>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49656" y="2812026"/>
            <a:ext cx="1327053" cy="22269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6" name="Picture 8" descr="RÃ©sultat de recherche d'images pour &quot;UV LED spectrum 395&quot;">
            <a:extLst>
              <a:ext uri="{FF2B5EF4-FFF2-40B4-BE49-F238E27FC236}">
                <a16:creationId xmlns:a16="http://schemas.microsoft.com/office/drawing/2014/main" xmlns="" id="{0BFDF25B-999B-468E-BE3D-175EA5A055C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92489" y="1713393"/>
            <a:ext cx="4519612" cy="301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 name="TextBox 41">
            <a:extLst>
              <a:ext uri="{FF2B5EF4-FFF2-40B4-BE49-F238E27FC236}">
                <a16:creationId xmlns:a16="http://schemas.microsoft.com/office/drawing/2014/main" xmlns="" id="{00CD7071-D8F0-4E88-8477-21C7669AD791}"/>
              </a:ext>
            </a:extLst>
          </p:cNvPr>
          <p:cNvSpPr txBox="1">
            <a:spLocks noChangeArrowheads="1"/>
          </p:cNvSpPr>
          <p:nvPr/>
        </p:nvSpPr>
        <p:spPr bwMode="auto">
          <a:xfrm>
            <a:off x="7551174" y="4669654"/>
            <a:ext cx="412831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GB" altLang="en-US" sz="1800" b="1" dirty="0">
                <a:solidFill>
                  <a:srgbClr val="7030A0"/>
                </a:solidFill>
                <a:latin typeface="+mn-lt"/>
                <a:sym typeface="Wingdings" panose="05000000000000000000" pitchFamily="2" charset="2"/>
              </a:rPr>
              <a:t> </a:t>
            </a:r>
            <a:r>
              <a:rPr lang="en-GB" altLang="en-US" sz="1800" b="1" dirty="0">
                <a:solidFill>
                  <a:srgbClr val="7030A0"/>
                </a:solidFill>
                <a:latin typeface="+mn-lt"/>
              </a:rPr>
              <a:t>Single focused wavelength</a:t>
            </a:r>
          </a:p>
        </p:txBody>
      </p:sp>
      <p:sp>
        <p:nvSpPr>
          <p:cNvPr id="31" name="ZoneTexte 1">
            <a:extLst>
              <a:ext uri="{FF2B5EF4-FFF2-40B4-BE49-F238E27FC236}">
                <a16:creationId xmlns:a16="http://schemas.microsoft.com/office/drawing/2014/main" xmlns="" id="{E7A18CF8-6B51-4D62-AFD7-FF99B3ABD188}"/>
              </a:ext>
            </a:extLst>
          </p:cNvPr>
          <p:cNvSpPr txBox="1">
            <a:spLocks noChangeArrowheads="1"/>
          </p:cNvSpPr>
          <p:nvPr/>
        </p:nvSpPr>
        <p:spPr bwMode="auto">
          <a:xfrm>
            <a:off x="8407220" y="1470783"/>
            <a:ext cx="20249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fr-FR" altLang="en-US" sz="1800" b="1" dirty="0">
                <a:solidFill>
                  <a:srgbClr val="7030A0"/>
                </a:solidFill>
                <a:latin typeface="+mn-lt"/>
              </a:rPr>
              <a:t>UV LED </a:t>
            </a:r>
            <a:endParaRPr lang="en-US" altLang="en-US" sz="1800" b="1" dirty="0">
              <a:solidFill>
                <a:srgbClr val="7030A0"/>
              </a:solidFill>
              <a:latin typeface="+mn-lt"/>
            </a:endParaRPr>
          </a:p>
        </p:txBody>
      </p:sp>
    </p:spTree>
    <p:extLst>
      <p:ext uri="{BB962C8B-B14F-4D97-AF65-F5344CB8AC3E}">
        <p14:creationId xmlns:p14="http://schemas.microsoft.com/office/powerpoint/2010/main" val="123982036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84352" y="567371"/>
            <a:ext cx="2786987" cy="6549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Rectangle 2"/>
          <p:cNvSpPr>
            <a:spLocks noChangeArrowheads="1"/>
          </p:cNvSpPr>
          <p:nvPr/>
        </p:nvSpPr>
        <p:spPr bwMode="auto">
          <a:xfrm>
            <a:off x="0" y="-200055"/>
            <a:ext cx="18473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cs-CZ" altLang="cs-CZ" sz="2000" b="0" i="0" u="none" strike="noStrike" cap="none" normalizeH="0" baseline="0" smtClean="0">
              <a:ln>
                <a:noFill/>
              </a:ln>
              <a:solidFill>
                <a:schemeClr val="tx1"/>
              </a:solidFill>
              <a:effectLst/>
              <a:latin typeface="Calibri" panose="020F0502020204030204" pitchFamily="34" charset="0"/>
              <a:cs typeface="Calibri" panose="020F0502020204030204" pitchFamily="34" charset="0"/>
            </a:endParaRPr>
          </a:p>
        </p:txBody>
      </p:sp>
      <p:pic>
        <p:nvPicPr>
          <p:cNvPr id="35" name="Image 2" descr="Une image contenant signe&#10;&#10;Description générée automatiquement"/>
          <p:cNvPicPr>
            <a:picLocks noChangeAspect="1"/>
          </p:cNvPicPr>
          <p:nvPr/>
        </p:nvPicPr>
        <p:blipFill>
          <a:blip r:embed="rId4"/>
          <a:srcRect/>
          <a:stretch>
            <a:fillRect/>
          </a:stretch>
        </p:blipFill>
        <p:spPr bwMode="auto">
          <a:xfrm>
            <a:off x="338138" y="5564188"/>
            <a:ext cx="2138362" cy="1268412"/>
          </a:xfrm>
          <a:prstGeom prst="rect">
            <a:avLst/>
          </a:prstGeom>
          <a:noFill/>
          <a:ln w="9525">
            <a:noFill/>
            <a:miter lim="800000"/>
            <a:headEnd/>
            <a:tailEnd/>
          </a:ln>
        </p:spPr>
      </p:pic>
      <p:grpSp>
        <p:nvGrpSpPr>
          <p:cNvPr id="18" name="Skupina 17"/>
          <p:cNvGrpSpPr/>
          <p:nvPr/>
        </p:nvGrpSpPr>
        <p:grpSpPr>
          <a:xfrm>
            <a:off x="5154612" y="5002246"/>
            <a:ext cx="7037388" cy="460375"/>
            <a:chOff x="0" y="4515062"/>
            <a:chExt cx="7037388" cy="460375"/>
          </a:xfrm>
        </p:grpSpPr>
        <p:sp>
          <p:nvSpPr>
            <p:cNvPr id="26" name="Rectangle 1"/>
            <p:cNvSpPr/>
            <p:nvPr/>
          </p:nvSpPr>
          <p:spPr>
            <a:xfrm>
              <a:off x="0" y="4515062"/>
              <a:ext cx="7037388" cy="460375"/>
            </a:xfrm>
            <a:prstGeom prst="rect">
              <a:avLst/>
            </a:prstGeom>
            <a:solidFill>
              <a:srgbClr val="94C11F"/>
            </a:solidFill>
            <a:ln>
              <a:solidFill>
                <a:srgbClr val="94C11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sz="2000">
                <a:latin typeface="Calibri" panose="020F0502020204030204" pitchFamily="34" charset="0"/>
                <a:cs typeface="Calibri" panose="020F0502020204030204" pitchFamily="34" charset="0"/>
              </a:endParaRPr>
            </a:p>
          </p:txBody>
        </p:sp>
        <p:sp>
          <p:nvSpPr>
            <p:cNvPr id="9" name="Obdélník 8"/>
            <p:cNvSpPr/>
            <p:nvPr/>
          </p:nvSpPr>
          <p:spPr>
            <a:xfrm>
              <a:off x="218812" y="4560739"/>
              <a:ext cx="1244571" cy="369332"/>
            </a:xfrm>
            <a:prstGeom prst="rect">
              <a:avLst/>
            </a:prstGeom>
          </p:spPr>
          <p:txBody>
            <a:bodyPr wrap="none">
              <a:spAutoFit/>
            </a:bodyPr>
            <a:lstStyle/>
            <a:p>
              <a:r>
                <a:rPr lang="cs-CZ" b="1" dirty="0" smtClean="0">
                  <a:solidFill>
                    <a:schemeClr val="bg1"/>
                  </a:solidFill>
                  <a:latin typeface="Calibri" panose="020F0502020204030204" pitchFamily="34" charset="0"/>
                  <a:cs typeface="Calibri" panose="020F0502020204030204" pitchFamily="34" charset="0"/>
                  <a:sym typeface="Wingdings" panose="05000000000000000000" pitchFamily="2" charset="2"/>
                </a:rPr>
                <a:t>IDEAL FOR:</a:t>
              </a:r>
              <a:endParaRPr lang="cs-CZ" dirty="0">
                <a:solidFill>
                  <a:schemeClr val="bg1"/>
                </a:solidFill>
                <a:latin typeface="Calibri" panose="020F0502020204030204" pitchFamily="34" charset="0"/>
                <a:cs typeface="Calibri" panose="020F0502020204030204" pitchFamily="34" charset="0"/>
              </a:endParaRPr>
            </a:p>
          </p:txBody>
        </p:sp>
      </p:grpSp>
      <p:grpSp>
        <p:nvGrpSpPr>
          <p:cNvPr id="14" name="Skupina 13"/>
          <p:cNvGrpSpPr/>
          <p:nvPr/>
        </p:nvGrpSpPr>
        <p:grpSpPr>
          <a:xfrm>
            <a:off x="4912" y="534938"/>
            <a:ext cx="7037389" cy="460375"/>
            <a:chOff x="-1" y="436484"/>
            <a:chExt cx="7037389" cy="460375"/>
          </a:xfrm>
        </p:grpSpPr>
        <p:sp>
          <p:nvSpPr>
            <p:cNvPr id="15" name="Rectangle 1"/>
            <p:cNvSpPr/>
            <p:nvPr/>
          </p:nvSpPr>
          <p:spPr>
            <a:xfrm>
              <a:off x="-1" y="436484"/>
              <a:ext cx="7037389" cy="460375"/>
            </a:xfrm>
            <a:prstGeom prst="rect">
              <a:avLst/>
            </a:prstGeom>
            <a:solidFill>
              <a:srgbClr val="94C11F"/>
            </a:solidFill>
            <a:ln>
              <a:solidFill>
                <a:srgbClr val="94C11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a:p>
          </p:txBody>
        </p:sp>
        <p:sp>
          <p:nvSpPr>
            <p:cNvPr id="16" name="ZoneTexte 7"/>
            <p:cNvSpPr txBox="1"/>
            <p:nvPr/>
          </p:nvSpPr>
          <p:spPr>
            <a:xfrm>
              <a:off x="4913" y="482337"/>
              <a:ext cx="6282814" cy="400110"/>
            </a:xfrm>
            <a:prstGeom prst="rect">
              <a:avLst/>
            </a:prstGeom>
            <a:noFill/>
          </p:spPr>
          <p:txBody>
            <a:bodyPr wrap="square">
              <a:spAutoFit/>
            </a:bodyPr>
            <a:lstStyle/>
            <a:p>
              <a:pPr fontAlgn="auto">
                <a:spcBef>
                  <a:spcPts val="0"/>
                </a:spcBef>
                <a:spcAft>
                  <a:spcPts val="0"/>
                </a:spcAft>
                <a:defRPr/>
              </a:pPr>
              <a:r>
                <a:rPr lang="cs-CZ" sz="2000" b="1" dirty="0" smtClean="0">
                  <a:solidFill>
                    <a:schemeClr val="bg1"/>
                  </a:solidFill>
                  <a:latin typeface="+mn-lt"/>
                  <a:cs typeface="+mn-cs"/>
                  <a:sym typeface="Wingdings" panose="05000000000000000000" pitchFamily="2" charset="2"/>
                </a:rPr>
                <a:t>	UV LED </a:t>
              </a:r>
              <a:r>
                <a:rPr lang="cs-CZ" sz="2000" b="1" dirty="0" smtClean="0">
                  <a:solidFill>
                    <a:schemeClr val="bg1"/>
                  </a:solidFill>
                  <a:latin typeface="+mn-lt"/>
                  <a:cs typeface="Calibri" panose="020F0502020204030204" pitchFamily="34" charset="0"/>
                </a:rPr>
                <a:t>GLUE - 9111 UV</a:t>
              </a:r>
              <a:endParaRPr lang="fr-FR" sz="2000" b="1" dirty="0">
                <a:solidFill>
                  <a:schemeClr val="bg1"/>
                </a:solidFill>
                <a:latin typeface="+mn-lt"/>
                <a:cs typeface="Calibri" panose="020F0502020204030204" pitchFamily="34" charset="0"/>
              </a:endParaRPr>
            </a:p>
          </p:txBody>
        </p:sp>
      </p:grpSp>
      <p:sp>
        <p:nvSpPr>
          <p:cNvPr id="6" name="Obdélník 5"/>
          <p:cNvSpPr/>
          <p:nvPr/>
        </p:nvSpPr>
        <p:spPr>
          <a:xfrm>
            <a:off x="589935" y="1134350"/>
            <a:ext cx="10981404" cy="923330"/>
          </a:xfrm>
          <a:prstGeom prst="rect">
            <a:avLst/>
          </a:prstGeom>
        </p:spPr>
        <p:txBody>
          <a:bodyPr wrap="square">
            <a:spAutoFit/>
          </a:bodyPr>
          <a:lstStyle/>
          <a:p>
            <a:r>
              <a:rPr lang="cs-CZ" b="1" dirty="0" err="1">
                <a:latin typeface="+mn-lt"/>
              </a:rPr>
              <a:t>Description</a:t>
            </a:r>
            <a:r>
              <a:rPr lang="cs-CZ" dirty="0">
                <a:latin typeface="+mn-lt"/>
              </a:rPr>
              <a:t>:</a:t>
            </a:r>
            <a:br>
              <a:rPr lang="cs-CZ" dirty="0">
                <a:latin typeface="+mn-lt"/>
              </a:rPr>
            </a:br>
            <a:r>
              <a:rPr lang="cs-CZ" dirty="0">
                <a:latin typeface="+mn-lt"/>
              </a:rPr>
              <a:t>Soft, </a:t>
            </a:r>
            <a:r>
              <a:rPr lang="cs-CZ" dirty="0" err="1">
                <a:latin typeface="+mn-lt"/>
              </a:rPr>
              <a:t>clear</a:t>
            </a:r>
            <a:r>
              <a:rPr lang="cs-CZ" dirty="0">
                <a:latin typeface="+mn-lt"/>
              </a:rPr>
              <a:t> UV-</a:t>
            </a:r>
            <a:r>
              <a:rPr lang="cs-CZ" dirty="0" err="1">
                <a:latin typeface="+mn-lt"/>
              </a:rPr>
              <a:t>curable</a:t>
            </a:r>
            <a:r>
              <a:rPr lang="cs-CZ" dirty="0">
                <a:latin typeface="+mn-lt"/>
              </a:rPr>
              <a:t> </a:t>
            </a:r>
            <a:r>
              <a:rPr lang="cs-CZ" dirty="0" err="1">
                <a:latin typeface="+mn-lt"/>
              </a:rPr>
              <a:t>adhesive</a:t>
            </a:r>
            <a:r>
              <a:rPr lang="cs-CZ" dirty="0">
                <a:latin typeface="+mn-lt"/>
              </a:rPr>
              <a:t> </a:t>
            </a:r>
            <a:r>
              <a:rPr lang="cs-CZ" dirty="0" err="1">
                <a:latin typeface="+mn-lt"/>
              </a:rPr>
              <a:t>designed</a:t>
            </a:r>
            <a:r>
              <a:rPr lang="cs-CZ" dirty="0">
                <a:latin typeface="+mn-lt"/>
              </a:rPr>
              <a:t> </a:t>
            </a:r>
            <a:r>
              <a:rPr lang="cs-CZ" dirty="0" err="1">
                <a:latin typeface="+mn-lt"/>
              </a:rPr>
              <a:t>for</a:t>
            </a:r>
            <a:r>
              <a:rPr lang="cs-CZ" dirty="0">
                <a:latin typeface="+mn-lt"/>
              </a:rPr>
              <a:t> </a:t>
            </a:r>
            <a:r>
              <a:rPr lang="cs-CZ" dirty="0" err="1">
                <a:latin typeface="+mn-lt"/>
              </a:rPr>
              <a:t>bonding</a:t>
            </a:r>
            <a:r>
              <a:rPr lang="cs-CZ" dirty="0">
                <a:latin typeface="+mn-lt"/>
              </a:rPr>
              <a:t> a variety </a:t>
            </a:r>
            <a:r>
              <a:rPr lang="cs-CZ" dirty="0" err="1">
                <a:latin typeface="+mn-lt"/>
              </a:rPr>
              <a:t>of</a:t>
            </a:r>
            <a:r>
              <a:rPr lang="cs-CZ" dirty="0">
                <a:latin typeface="+mn-lt"/>
              </a:rPr>
              <a:t> </a:t>
            </a:r>
            <a:r>
              <a:rPr lang="cs-CZ" dirty="0" err="1">
                <a:latin typeface="+mn-lt"/>
              </a:rPr>
              <a:t>materials</a:t>
            </a:r>
            <a:r>
              <a:rPr lang="cs-CZ" dirty="0">
                <a:latin typeface="+mn-lt"/>
              </a:rPr>
              <a:t> </a:t>
            </a:r>
            <a:r>
              <a:rPr lang="cs-CZ" dirty="0" err="1">
                <a:latin typeface="+mn-lt"/>
              </a:rPr>
              <a:t>including</a:t>
            </a:r>
            <a:r>
              <a:rPr lang="cs-CZ" dirty="0">
                <a:latin typeface="+mn-lt"/>
              </a:rPr>
              <a:t> </a:t>
            </a:r>
            <a:r>
              <a:rPr lang="cs-CZ" b="1" dirty="0" err="1">
                <a:latin typeface="+mn-lt"/>
              </a:rPr>
              <a:t>glass</a:t>
            </a:r>
            <a:r>
              <a:rPr lang="cs-CZ" b="1" dirty="0">
                <a:latin typeface="+mn-lt"/>
              </a:rPr>
              <a:t>, metals, and </a:t>
            </a:r>
            <a:r>
              <a:rPr lang="cs-CZ" b="1" dirty="0" err="1">
                <a:latin typeface="+mn-lt"/>
              </a:rPr>
              <a:t>plastics</a:t>
            </a:r>
            <a:r>
              <a:rPr lang="cs-CZ" dirty="0">
                <a:latin typeface="+mn-lt"/>
              </a:rPr>
              <a:t>. </a:t>
            </a:r>
            <a:r>
              <a:rPr lang="cs-CZ" dirty="0" err="1">
                <a:latin typeface="+mn-lt"/>
              </a:rPr>
              <a:t>Cures</a:t>
            </a:r>
            <a:r>
              <a:rPr lang="cs-CZ" dirty="0">
                <a:latin typeface="+mn-lt"/>
              </a:rPr>
              <a:t> </a:t>
            </a:r>
            <a:r>
              <a:rPr lang="cs-CZ" dirty="0" err="1">
                <a:latin typeface="+mn-lt"/>
              </a:rPr>
              <a:t>instantly</a:t>
            </a:r>
            <a:r>
              <a:rPr lang="cs-CZ" dirty="0">
                <a:latin typeface="+mn-lt"/>
              </a:rPr>
              <a:t> </a:t>
            </a:r>
            <a:r>
              <a:rPr lang="cs-CZ" dirty="0" err="1">
                <a:latin typeface="+mn-lt"/>
              </a:rPr>
              <a:t>under</a:t>
            </a:r>
            <a:r>
              <a:rPr lang="cs-CZ" dirty="0">
                <a:latin typeface="+mn-lt"/>
              </a:rPr>
              <a:t> UV </a:t>
            </a:r>
            <a:r>
              <a:rPr lang="cs-CZ" dirty="0" err="1">
                <a:latin typeface="+mn-lt"/>
              </a:rPr>
              <a:t>light</a:t>
            </a:r>
            <a:r>
              <a:rPr lang="cs-CZ" dirty="0">
                <a:latin typeface="+mn-lt"/>
              </a:rPr>
              <a:t>. </a:t>
            </a:r>
            <a:r>
              <a:rPr lang="cs-CZ" dirty="0" err="1">
                <a:latin typeface="+mn-lt"/>
              </a:rPr>
              <a:t>After</a:t>
            </a:r>
            <a:r>
              <a:rPr lang="cs-CZ" dirty="0">
                <a:latin typeface="+mn-lt"/>
              </a:rPr>
              <a:t> </a:t>
            </a:r>
            <a:r>
              <a:rPr lang="cs-CZ" dirty="0" err="1">
                <a:latin typeface="+mn-lt"/>
              </a:rPr>
              <a:t>curing</a:t>
            </a:r>
            <a:r>
              <a:rPr lang="cs-CZ" dirty="0">
                <a:latin typeface="+mn-lt"/>
              </a:rPr>
              <a:t>, </a:t>
            </a:r>
            <a:r>
              <a:rPr lang="cs-CZ" dirty="0" err="1">
                <a:latin typeface="+mn-lt"/>
              </a:rPr>
              <a:t>the</a:t>
            </a:r>
            <a:r>
              <a:rPr lang="cs-CZ" dirty="0">
                <a:latin typeface="+mn-lt"/>
              </a:rPr>
              <a:t> </a:t>
            </a:r>
            <a:r>
              <a:rPr lang="cs-CZ" dirty="0" err="1">
                <a:latin typeface="+mn-lt"/>
              </a:rPr>
              <a:t>adhesive</a:t>
            </a:r>
            <a:r>
              <a:rPr lang="cs-CZ" dirty="0">
                <a:latin typeface="+mn-lt"/>
              </a:rPr>
              <a:t> </a:t>
            </a:r>
            <a:r>
              <a:rPr lang="cs-CZ" dirty="0" err="1">
                <a:latin typeface="+mn-lt"/>
              </a:rPr>
              <a:t>remains</a:t>
            </a:r>
            <a:r>
              <a:rPr lang="cs-CZ" dirty="0">
                <a:latin typeface="+mn-lt"/>
              </a:rPr>
              <a:t> </a:t>
            </a:r>
            <a:r>
              <a:rPr lang="cs-CZ" b="1" dirty="0">
                <a:latin typeface="+mn-lt"/>
              </a:rPr>
              <a:t>transparent</a:t>
            </a:r>
            <a:r>
              <a:rPr lang="cs-CZ" dirty="0">
                <a:latin typeface="+mn-lt"/>
              </a:rPr>
              <a:t> and </a:t>
            </a:r>
            <a:r>
              <a:rPr lang="cs-CZ" b="1" dirty="0">
                <a:latin typeface="+mn-lt"/>
              </a:rPr>
              <a:t>non-</a:t>
            </a:r>
            <a:r>
              <a:rPr lang="cs-CZ" b="1" dirty="0" err="1">
                <a:latin typeface="+mn-lt"/>
              </a:rPr>
              <a:t>yellowing</a:t>
            </a:r>
            <a:r>
              <a:rPr lang="cs-CZ" dirty="0">
                <a:latin typeface="+mn-lt"/>
              </a:rPr>
              <a:t>.</a:t>
            </a:r>
          </a:p>
        </p:txBody>
      </p:sp>
      <p:sp>
        <p:nvSpPr>
          <p:cNvPr id="10" name="Obdélník 9"/>
          <p:cNvSpPr/>
          <p:nvPr/>
        </p:nvSpPr>
        <p:spPr>
          <a:xfrm>
            <a:off x="5154612" y="5561334"/>
            <a:ext cx="6096000" cy="923330"/>
          </a:xfrm>
          <a:prstGeom prst="rect">
            <a:avLst/>
          </a:prstGeom>
        </p:spPr>
        <p:txBody>
          <a:bodyPr>
            <a:spAutoFit/>
          </a:bodyPr>
          <a:lstStyle/>
          <a:p>
            <a:r>
              <a:rPr lang="en-US" dirty="0" smtClean="0">
                <a:latin typeface="Calibri" panose="020F0502020204030204" pitchFamily="34" charset="0"/>
                <a:cs typeface="Calibri" panose="020F0502020204030204" pitchFamily="34" charset="0"/>
              </a:rPr>
              <a:t>• </a:t>
            </a:r>
            <a:r>
              <a:rPr lang="en-US" dirty="0">
                <a:latin typeface="Calibri" panose="020F0502020204030204" pitchFamily="34" charset="0"/>
                <a:cs typeface="Calibri" panose="020F0502020204030204" pitchFamily="34" charset="0"/>
              </a:rPr>
              <a:t>Optical bonding</a:t>
            </a:r>
            <a:br>
              <a:rPr lang="en-US" dirty="0">
                <a:latin typeface="Calibri" panose="020F0502020204030204" pitchFamily="34" charset="0"/>
                <a:cs typeface="Calibri" panose="020F0502020204030204" pitchFamily="34" charset="0"/>
              </a:rPr>
            </a:br>
            <a:r>
              <a:rPr lang="en-US" dirty="0">
                <a:latin typeface="Calibri" panose="020F0502020204030204" pitchFamily="34" charset="0"/>
                <a:cs typeface="Calibri" panose="020F0502020204030204" pitchFamily="34" charset="0"/>
              </a:rPr>
              <a:t>• Decorative or transparent assemblies</a:t>
            </a:r>
            <a:br>
              <a:rPr lang="en-US" dirty="0">
                <a:latin typeface="Calibri" panose="020F0502020204030204" pitchFamily="34" charset="0"/>
                <a:cs typeface="Calibri" panose="020F0502020204030204" pitchFamily="34" charset="0"/>
              </a:rPr>
            </a:br>
            <a:r>
              <a:rPr lang="en-US" dirty="0">
                <a:latin typeface="Calibri" panose="020F0502020204030204" pitchFamily="34" charset="0"/>
                <a:cs typeface="Calibri" panose="020F0502020204030204" pitchFamily="34" charset="0"/>
              </a:rPr>
              <a:t>• Glass-to-glass or glass-to-metal sealing</a:t>
            </a:r>
            <a:endParaRPr lang="cs-CZ" dirty="0">
              <a:latin typeface="Calibri" panose="020F0502020204030204" pitchFamily="34" charset="0"/>
              <a:cs typeface="Calibri" panose="020F0502020204030204" pitchFamily="34" charset="0"/>
            </a:endParaRPr>
          </a:p>
        </p:txBody>
      </p:sp>
      <p:sp>
        <p:nvSpPr>
          <p:cNvPr id="13" name="Obdélník 12"/>
          <p:cNvSpPr/>
          <p:nvPr/>
        </p:nvSpPr>
        <p:spPr>
          <a:xfrm>
            <a:off x="640105" y="2307921"/>
            <a:ext cx="5259250" cy="2585323"/>
          </a:xfrm>
          <a:prstGeom prst="rect">
            <a:avLst/>
          </a:prstGeom>
        </p:spPr>
        <p:txBody>
          <a:bodyPr wrap="square">
            <a:spAutoFit/>
          </a:bodyPr>
          <a:lstStyle/>
          <a:p>
            <a:pPr marL="285750" indent="-285750">
              <a:buFont typeface="Arial" panose="020B0604020202020204" pitchFamily="34" charset="0"/>
              <a:buChar char="•"/>
            </a:pPr>
            <a:r>
              <a:rPr lang="cs-CZ" dirty="0" err="1" smtClean="0">
                <a:latin typeface="+mn-lt"/>
              </a:rPr>
              <a:t>Bonds</a:t>
            </a:r>
            <a:r>
              <a:rPr lang="cs-CZ" dirty="0" smtClean="0">
                <a:latin typeface="+mn-lt"/>
              </a:rPr>
              <a:t> </a:t>
            </a:r>
            <a:r>
              <a:rPr lang="cs-CZ" b="1" dirty="0" err="1">
                <a:latin typeface="+mn-lt"/>
              </a:rPr>
              <a:t>glass</a:t>
            </a:r>
            <a:r>
              <a:rPr lang="cs-CZ" b="1" dirty="0">
                <a:latin typeface="+mn-lt"/>
              </a:rPr>
              <a:t>, PMMA, </a:t>
            </a:r>
            <a:r>
              <a:rPr lang="cs-CZ" b="1" dirty="0" err="1">
                <a:latin typeface="+mn-lt"/>
              </a:rPr>
              <a:t>aluminum</a:t>
            </a:r>
            <a:r>
              <a:rPr lang="cs-CZ" b="1" dirty="0">
                <a:latin typeface="+mn-lt"/>
              </a:rPr>
              <a:t>, </a:t>
            </a:r>
            <a:r>
              <a:rPr lang="cs-CZ" b="1" dirty="0" err="1">
                <a:latin typeface="+mn-lt"/>
              </a:rPr>
              <a:t>plastics</a:t>
            </a:r>
            <a:endParaRPr lang="cs-CZ" dirty="0">
              <a:latin typeface="+mn-lt"/>
            </a:endParaRPr>
          </a:p>
          <a:p>
            <a:pPr marL="285750" indent="-285750">
              <a:buFont typeface="Arial" panose="020B0604020202020204" pitchFamily="34" charset="0"/>
              <a:buChar char="•"/>
            </a:pPr>
            <a:r>
              <a:rPr lang="cs-CZ" b="1" dirty="0" smtClean="0">
                <a:latin typeface="+mn-lt"/>
              </a:rPr>
              <a:t>Instant </a:t>
            </a:r>
            <a:r>
              <a:rPr lang="cs-CZ" b="1" dirty="0" err="1">
                <a:latin typeface="+mn-lt"/>
              </a:rPr>
              <a:t>cure</a:t>
            </a:r>
            <a:r>
              <a:rPr lang="cs-CZ" dirty="0">
                <a:latin typeface="+mn-lt"/>
              </a:rPr>
              <a:t> </a:t>
            </a:r>
            <a:r>
              <a:rPr lang="cs-CZ" dirty="0" err="1">
                <a:latin typeface="+mn-lt"/>
              </a:rPr>
              <a:t>under</a:t>
            </a:r>
            <a:r>
              <a:rPr lang="cs-CZ" dirty="0">
                <a:latin typeface="+mn-lt"/>
              </a:rPr>
              <a:t> UV (365 </a:t>
            </a:r>
            <a:r>
              <a:rPr lang="cs-CZ" dirty="0" err="1">
                <a:latin typeface="+mn-lt"/>
              </a:rPr>
              <a:t>nm</a:t>
            </a:r>
            <a:r>
              <a:rPr lang="cs-CZ" dirty="0">
                <a:latin typeface="+mn-lt"/>
              </a:rPr>
              <a:t>)</a:t>
            </a:r>
          </a:p>
          <a:p>
            <a:pPr marL="285750" indent="-285750">
              <a:buFont typeface="Arial" panose="020B0604020202020204" pitchFamily="34" charset="0"/>
              <a:buChar char="•"/>
            </a:pPr>
            <a:r>
              <a:rPr lang="cs-CZ" b="1" dirty="0" smtClean="0">
                <a:latin typeface="+mn-lt"/>
              </a:rPr>
              <a:t>Non-</a:t>
            </a:r>
            <a:r>
              <a:rPr lang="cs-CZ" b="1" dirty="0" err="1" smtClean="0">
                <a:latin typeface="+mn-lt"/>
              </a:rPr>
              <a:t>yellowing</a:t>
            </a:r>
            <a:r>
              <a:rPr lang="cs-CZ" dirty="0">
                <a:latin typeface="+mn-lt"/>
              </a:rPr>
              <a:t>, </a:t>
            </a:r>
            <a:r>
              <a:rPr lang="cs-CZ" dirty="0" err="1">
                <a:latin typeface="+mn-lt"/>
              </a:rPr>
              <a:t>flexible</a:t>
            </a:r>
            <a:r>
              <a:rPr lang="cs-CZ" dirty="0">
                <a:latin typeface="+mn-lt"/>
              </a:rPr>
              <a:t> </a:t>
            </a:r>
            <a:r>
              <a:rPr lang="cs-CZ" dirty="0" err="1">
                <a:latin typeface="+mn-lt"/>
              </a:rPr>
              <a:t>after</a:t>
            </a:r>
            <a:r>
              <a:rPr lang="cs-CZ" dirty="0">
                <a:latin typeface="+mn-lt"/>
              </a:rPr>
              <a:t> </a:t>
            </a:r>
            <a:r>
              <a:rPr lang="cs-CZ" dirty="0" err="1">
                <a:latin typeface="+mn-lt"/>
              </a:rPr>
              <a:t>cure</a:t>
            </a:r>
            <a:endParaRPr lang="cs-CZ" dirty="0">
              <a:latin typeface="+mn-lt"/>
            </a:endParaRPr>
          </a:p>
          <a:p>
            <a:pPr marL="285750" indent="-285750">
              <a:buFont typeface="Arial" panose="020B0604020202020204" pitchFamily="34" charset="0"/>
              <a:buChar char="•"/>
            </a:pPr>
            <a:r>
              <a:rPr lang="cs-CZ" dirty="0" err="1" smtClean="0">
                <a:latin typeface="+mn-lt"/>
              </a:rPr>
              <a:t>Viscosity</a:t>
            </a:r>
            <a:r>
              <a:rPr lang="cs-CZ" dirty="0">
                <a:latin typeface="+mn-lt"/>
              </a:rPr>
              <a:t>: </a:t>
            </a:r>
            <a:r>
              <a:rPr lang="cs-CZ" b="1" dirty="0">
                <a:latin typeface="+mn-lt"/>
              </a:rPr>
              <a:t>~10,000 </a:t>
            </a:r>
            <a:r>
              <a:rPr lang="cs-CZ" b="1" dirty="0" err="1">
                <a:latin typeface="+mn-lt"/>
              </a:rPr>
              <a:t>cP</a:t>
            </a:r>
            <a:endParaRPr lang="cs-CZ" dirty="0">
              <a:latin typeface="+mn-lt"/>
            </a:endParaRPr>
          </a:p>
          <a:p>
            <a:pPr marL="285750" indent="-285750">
              <a:buFont typeface="Arial" panose="020B0604020202020204" pitchFamily="34" charset="0"/>
              <a:buChar char="•"/>
            </a:pPr>
            <a:r>
              <a:rPr lang="cs-CZ" dirty="0" err="1" smtClean="0">
                <a:latin typeface="+mn-lt"/>
              </a:rPr>
              <a:t>Layer</a:t>
            </a:r>
            <a:r>
              <a:rPr lang="cs-CZ" dirty="0" smtClean="0">
                <a:latin typeface="+mn-lt"/>
              </a:rPr>
              <a:t> </a:t>
            </a:r>
            <a:r>
              <a:rPr lang="cs-CZ" dirty="0" err="1">
                <a:latin typeface="+mn-lt"/>
              </a:rPr>
              <a:t>thickness</a:t>
            </a:r>
            <a:r>
              <a:rPr lang="cs-CZ" dirty="0">
                <a:latin typeface="+mn-lt"/>
              </a:rPr>
              <a:t>: </a:t>
            </a:r>
            <a:r>
              <a:rPr lang="cs-CZ" b="1" dirty="0">
                <a:latin typeface="+mn-lt"/>
              </a:rPr>
              <a:t>100–1000 µm</a:t>
            </a:r>
            <a:endParaRPr lang="cs-CZ" dirty="0">
              <a:latin typeface="+mn-lt"/>
            </a:endParaRPr>
          </a:p>
          <a:p>
            <a:pPr marL="285750" indent="-285750">
              <a:buFont typeface="Arial" panose="020B0604020202020204" pitchFamily="34" charset="0"/>
              <a:buChar char="•"/>
            </a:pPr>
            <a:r>
              <a:rPr lang="cs-CZ" dirty="0" err="1" smtClean="0">
                <a:latin typeface="+mn-lt"/>
              </a:rPr>
              <a:t>Adhesion</a:t>
            </a:r>
            <a:r>
              <a:rPr lang="cs-CZ" dirty="0">
                <a:latin typeface="+mn-lt"/>
              </a:rPr>
              <a:t>: up to </a:t>
            </a:r>
            <a:r>
              <a:rPr lang="cs-CZ" b="1" dirty="0">
                <a:latin typeface="+mn-lt"/>
              </a:rPr>
              <a:t>3 </a:t>
            </a:r>
            <a:r>
              <a:rPr lang="cs-CZ" b="1" dirty="0" err="1">
                <a:latin typeface="+mn-lt"/>
              </a:rPr>
              <a:t>MPa</a:t>
            </a:r>
            <a:r>
              <a:rPr lang="cs-CZ" dirty="0">
                <a:latin typeface="+mn-lt"/>
              </a:rPr>
              <a:t> (</a:t>
            </a:r>
            <a:r>
              <a:rPr lang="cs-CZ" dirty="0" err="1">
                <a:latin typeface="+mn-lt"/>
              </a:rPr>
              <a:t>glass</a:t>
            </a:r>
            <a:r>
              <a:rPr lang="cs-CZ" dirty="0">
                <a:latin typeface="+mn-lt"/>
              </a:rPr>
              <a:t>/</a:t>
            </a:r>
            <a:r>
              <a:rPr lang="cs-CZ" dirty="0" err="1">
                <a:latin typeface="+mn-lt"/>
              </a:rPr>
              <a:t>aluminum</a:t>
            </a:r>
            <a:r>
              <a:rPr lang="cs-CZ" dirty="0">
                <a:latin typeface="+mn-lt"/>
              </a:rPr>
              <a:t>/PMMA)</a:t>
            </a:r>
          </a:p>
          <a:p>
            <a:pPr marL="285750" indent="-285750">
              <a:buFont typeface="Arial" panose="020B0604020202020204" pitchFamily="34" charset="0"/>
              <a:buChar char="•"/>
            </a:pPr>
            <a:r>
              <a:rPr lang="cs-CZ" dirty="0" err="1" smtClean="0">
                <a:latin typeface="+mn-lt"/>
              </a:rPr>
              <a:t>Packaging</a:t>
            </a:r>
            <a:r>
              <a:rPr lang="cs-CZ" dirty="0">
                <a:latin typeface="+mn-lt"/>
              </a:rPr>
              <a:t>: </a:t>
            </a:r>
            <a:r>
              <a:rPr lang="cs-CZ" b="1" dirty="0">
                <a:latin typeface="+mn-lt"/>
              </a:rPr>
              <a:t>30 ml </a:t>
            </a:r>
            <a:r>
              <a:rPr lang="cs-CZ" b="1" dirty="0" err="1">
                <a:latin typeface="+mn-lt"/>
              </a:rPr>
              <a:t>syringe</a:t>
            </a:r>
            <a:r>
              <a:rPr lang="cs-CZ" dirty="0">
                <a:latin typeface="+mn-lt"/>
              </a:rPr>
              <a:t>, </a:t>
            </a:r>
            <a:r>
              <a:rPr lang="cs-CZ" b="1" dirty="0">
                <a:latin typeface="+mn-lt"/>
              </a:rPr>
              <a:t>1 kg</a:t>
            </a:r>
            <a:r>
              <a:rPr lang="cs-CZ" dirty="0">
                <a:latin typeface="+mn-lt"/>
              </a:rPr>
              <a:t>, </a:t>
            </a:r>
            <a:r>
              <a:rPr lang="cs-CZ" b="1" dirty="0">
                <a:latin typeface="+mn-lt"/>
              </a:rPr>
              <a:t>5 </a:t>
            </a:r>
            <a:r>
              <a:rPr lang="cs-CZ" b="1" dirty="0" smtClean="0">
                <a:latin typeface="+mn-lt"/>
              </a:rPr>
              <a:t>kg</a:t>
            </a:r>
          </a:p>
          <a:p>
            <a:pPr marL="285750" indent="-285750">
              <a:buFont typeface="Arial" panose="020B0604020202020204" pitchFamily="34" charset="0"/>
              <a:buChar char="•"/>
            </a:pPr>
            <a:r>
              <a:rPr lang="cs-CZ" b="1" dirty="0">
                <a:latin typeface="+mn-lt"/>
              </a:rPr>
              <a:t>VOC-free, </a:t>
            </a:r>
            <a:r>
              <a:rPr lang="cs-CZ" b="1" dirty="0" smtClean="0">
                <a:latin typeface="+mn-lt"/>
              </a:rPr>
              <a:t>NON TOXIC</a:t>
            </a:r>
            <a:endParaRPr lang="cs-CZ" b="1" dirty="0">
              <a:latin typeface="+mn-lt"/>
            </a:endParaRPr>
          </a:p>
          <a:p>
            <a:endParaRPr lang="cs-CZ" dirty="0">
              <a:latin typeface="+mn-lt"/>
            </a:endParaRPr>
          </a:p>
        </p:txBody>
      </p:sp>
    </p:spTree>
    <p:extLst>
      <p:ext uri="{BB962C8B-B14F-4D97-AF65-F5344CB8AC3E}">
        <p14:creationId xmlns:p14="http://schemas.microsoft.com/office/powerpoint/2010/main" val="44354844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92506" y="165783"/>
            <a:ext cx="2786987" cy="6549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cs-CZ" altLang="cs-CZ" sz="1800" b="0" i="0" u="none" strike="noStrike" cap="none" normalizeH="0" baseline="0" smtClean="0">
              <a:ln>
                <a:noFill/>
              </a:ln>
              <a:solidFill>
                <a:schemeClr val="tx1"/>
              </a:solidFill>
              <a:effectLst/>
              <a:latin typeface="Arial" charset="0"/>
              <a:cs typeface="Arial" charset="0"/>
            </a:endParaRPr>
          </a:p>
        </p:txBody>
      </p:sp>
      <p:sp>
        <p:nvSpPr>
          <p:cNvPr id="23" name="Rectangle 1"/>
          <p:cNvSpPr/>
          <p:nvPr/>
        </p:nvSpPr>
        <p:spPr>
          <a:xfrm>
            <a:off x="9827" y="3169266"/>
            <a:ext cx="7037389" cy="460375"/>
          </a:xfrm>
          <a:prstGeom prst="rect">
            <a:avLst/>
          </a:prstGeom>
          <a:solidFill>
            <a:srgbClr val="94C11F"/>
          </a:solidFill>
          <a:ln>
            <a:solidFill>
              <a:srgbClr val="94C11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a:p>
        </p:txBody>
      </p:sp>
      <p:grpSp>
        <p:nvGrpSpPr>
          <p:cNvPr id="19" name="Skupina 18"/>
          <p:cNvGrpSpPr/>
          <p:nvPr/>
        </p:nvGrpSpPr>
        <p:grpSpPr>
          <a:xfrm>
            <a:off x="4913" y="357043"/>
            <a:ext cx="7037389" cy="463682"/>
            <a:chOff x="-1" y="433177"/>
            <a:chExt cx="7037389" cy="463682"/>
          </a:xfrm>
        </p:grpSpPr>
        <p:sp>
          <p:nvSpPr>
            <p:cNvPr id="20" name="Rectangle 1"/>
            <p:cNvSpPr/>
            <p:nvPr/>
          </p:nvSpPr>
          <p:spPr>
            <a:xfrm>
              <a:off x="-1" y="436484"/>
              <a:ext cx="7037389" cy="460375"/>
            </a:xfrm>
            <a:prstGeom prst="rect">
              <a:avLst/>
            </a:prstGeom>
            <a:solidFill>
              <a:srgbClr val="94C11F"/>
            </a:solidFill>
            <a:ln>
              <a:solidFill>
                <a:srgbClr val="94C11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a:p>
          </p:txBody>
        </p:sp>
        <p:sp>
          <p:nvSpPr>
            <p:cNvPr id="21" name="ZoneTexte 7"/>
            <p:cNvSpPr txBox="1"/>
            <p:nvPr/>
          </p:nvSpPr>
          <p:spPr>
            <a:xfrm>
              <a:off x="4913" y="433177"/>
              <a:ext cx="6282814" cy="461665"/>
            </a:xfrm>
            <a:prstGeom prst="rect">
              <a:avLst/>
            </a:prstGeom>
            <a:noFill/>
          </p:spPr>
          <p:txBody>
            <a:bodyPr wrap="square">
              <a:spAutoFit/>
            </a:bodyPr>
            <a:lstStyle/>
            <a:p>
              <a:pPr fontAlgn="auto">
                <a:spcBef>
                  <a:spcPts val="0"/>
                </a:spcBef>
                <a:spcAft>
                  <a:spcPts val="0"/>
                </a:spcAft>
                <a:defRPr/>
              </a:pPr>
              <a:r>
                <a:rPr lang="cs-CZ" sz="2400" b="1" dirty="0" smtClean="0">
                  <a:solidFill>
                    <a:schemeClr val="bg1"/>
                  </a:solidFill>
                  <a:latin typeface="+mn-lt"/>
                  <a:cs typeface="+mn-cs"/>
                  <a:sym typeface="Wingdings" panose="05000000000000000000" pitchFamily="2" charset="2"/>
                </a:rPr>
                <a:t>	</a:t>
              </a:r>
              <a:r>
                <a:rPr lang="cs-CZ" sz="2000" b="1" dirty="0" smtClean="0">
                  <a:solidFill>
                    <a:schemeClr val="bg1"/>
                  </a:solidFill>
                  <a:latin typeface="+mn-lt"/>
                  <a:cs typeface="Calibri" panose="020F0502020204030204" pitchFamily="34" charset="0"/>
                </a:rPr>
                <a:t>CLEANING  -  </a:t>
              </a:r>
              <a:r>
                <a:rPr lang="cs-CZ" sz="2000" b="1" dirty="0" err="1" smtClean="0">
                  <a:solidFill>
                    <a:schemeClr val="bg1"/>
                  </a:solidFill>
                  <a:latin typeface="+mn-lt"/>
                  <a:cs typeface="Calibri" panose="020F0502020204030204" pitchFamily="34" charset="0"/>
                </a:rPr>
                <a:t>ABClean</a:t>
              </a:r>
              <a:endParaRPr lang="fr-FR" sz="2000" b="1" dirty="0">
                <a:solidFill>
                  <a:schemeClr val="bg1"/>
                </a:solidFill>
                <a:latin typeface="+mn-lt"/>
                <a:cs typeface="Calibri" panose="020F0502020204030204" pitchFamily="34" charset="0"/>
              </a:endParaRPr>
            </a:p>
          </p:txBody>
        </p:sp>
      </p:grpSp>
      <p:sp>
        <p:nvSpPr>
          <p:cNvPr id="18" name="ZoneTexte 7"/>
          <p:cNvSpPr txBox="1"/>
          <p:nvPr/>
        </p:nvSpPr>
        <p:spPr>
          <a:xfrm>
            <a:off x="9827" y="3169266"/>
            <a:ext cx="6282814" cy="461665"/>
          </a:xfrm>
          <a:prstGeom prst="rect">
            <a:avLst/>
          </a:prstGeom>
          <a:noFill/>
        </p:spPr>
        <p:txBody>
          <a:bodyPr wrap="square">
            <a:spAutoFit/>
          </a:bodyPr>
          <a:lstStyle/>
          <a:p>
            <a:pPr fontAlgn="auto">
              <a:spcBef>
                <a:spcPts val="0"/>
              </a:spcBef>
              <a:spcAft>
                <a:spcPts val="0"/>
              </a:spcAft>
              <a:defRPr/>
            </a:pPr>
            <a:r>
              <a:rPr lang="cs-CZ" sz="2400" b="1" dirty="0" smtClean="0">
                <a:solidFill>
                  <a:schemeClr val="bg1"/>
                </a:solidFill>
                <a:latin typeface="Century Gothic" panose="020B0502020202020204" pitchFamily="34" charset="0"/>
                <a:cs typeface="+mn-cs"/>
                <a:sym typeface="Wingdings" panose="05000000000000000000" pitchFamily="2" charset="2"/>
              </a:rPr>
              <a:t>	</a:t>
            </a:r>
            <a:r>
              <a:rPr lang="cs-CZ" sz="2000" b="1" dirty="0">
                <a:solidFill>
                  <a:schemeClr val="bg1"/>
                </a:solidFill>
                <a:latin typeface="Calibri" panose="020F0502020204030204" pitchFamily="34" charset="0"/>
                <a:cs typeface="Calibri" panose="020F0502020204030204" pitchFamily="34" charset="0"/>
              </a:rPr>
              <a:t> </a:t>
            </a:r>
            <a:r>
              <a:rPr lang="cs-CZ" sz="2000" b="1" dirty="0" smtClean="0">
                <a:solidFill>
                  <a:schemeClr val="bg1"/>
                </a:solidFill>
                <a:latin typeface="Calibri" panose="020F0502020204030204" pitchFamily="34" charset="0"/>
                <a:cs typeface="Calibri" panose="020F0502020204030204" pitchFamily="34" charset="0"/>
              </a:rPr>
              <a:t>CLEANING  - SND</a:t>
            </a:r>
            <a:endParaRPr lang="fr-FR" sz="2000" b="1" dirty="0">
              <a:solidFill>
                <a:schemeClr val="bg1"/>
              </a:solidFill>
              <a:latin typeface="Calibri" panose="020F0502020204030204" pitchFamily="34" charset="0"/>
              <a:cs typeface="Calibri" panose="020F0502020204030204" pitchFamily="34" charset="0"/>
            </a:endParaRPr>
          </a:p>
        </p:txBody>
      </p:sp>
      <p:sp>
        <p:nvSpPr>
          <p:cNvPr id="2" name="Obdélník 1"/>
          <p:cNvSpPr/>
          <p:nvPr/>
        </p:nvSpPr>
        <p:spPr>
          <a:xfrm>
            <a:off x="338138" y="952740"/>
            <a:ext cx="6096000" cy="2031325"/>
          </a:xfrm>
          <a:prstGeom prst="rect">
            <a:avLst/>
          </a:prstGeom>
        </p:spPr>
        <p:txBody>
          <a:bodyPr>
            <a:spAutoFit/>
          </a:bodyPr>
          <a:lstStyle/>
          <a:p>
            <a:pPr marL="285750" lvl="0" indent="-285750">
              <a:buFont typeface="Arial" panose="020B0604020202020204" pitchFamily="34" charset="0"/>
              <a:buChar char="•"/>
            </a:pPr>
            <a:r>
              <a:rPr lang="cs-CZ" dirty="0" smtClean="0">
                <a:latin typeface="+mn-lt"/>
              </a:rPr>
              <a:t>Universal </a:t>
            </a:r>
            <a:r>
              <a:rPr lang="cs-CZ" dirty="0" err="1">
                <a:latin typeface="+mn-lt"/>
              </a:rPr>
              <a:t>electronics</a:t>
            </a:r>
            <a:r>
              <a:rPr lang="cs-CZ" dirty="0">
                <a:latin typeface="+mn-lt"/>
              </a:rPr>
              <a:t> </a:t>
            </a:r>
            <a:r>
              <a:rPr lang="cs-CZ" dirty="0" err="1">
                <a:latin typeface="+mn-lt"/>
              </a:rPr>
              <a:t>cleaner</a:t>
            </a:r>
            <a:endParaRPr lang="cs-CZ" dirty="0">
              <a:latin typeface="+mn-lt"/>
            </a:endParaRPr>
          </a:p>
          <a:p>
            <a:pPr marL="285750" lvl="0" indent="-285750">
              <a:buFont typeface="Arial" panose="020B0604020202020204" pitchFamily="34" charset="0"/>
              <a:buChar char="•"/>
            </a:pPr>
            <a:r>
              <a:rPr lang="cs-CZ" dirty="0" err="1">
                <a:latin typeface="+mn-lt"/>
              </a:rPr>
              <a:t>Removes</a:t>
            </a:r>
            <a:r>
              <a:rPr lang="cs-CZ" dirty="0">
                <a:latin typeface="+mn-lt"/>
              </a:rPr>
              <a:t> </a:t>
            </a:r>
            <a:r>
              <a:rPr lang="cs-CZ" b="1" dirty="0">
                <a:latin typeface="+mn-lt"/>
              </a:rPr>
              <a:t>flux </a:t>
            </a:r>
            <a:r>
              <a:rPr lang="cs-CZ" b="1" dirty="0" err="1">
                <a:latin typeface="+mn-lt"/>
              </a:rPr>
              <a:t>residues</a:t>
            </a:r>
            <a:r>
              <a:rPr lang="cs-CZ" dirty="0">
                <a:latin typeface="+mn-lt"/>
              </a:rPr>
              <a:t>, </a:t>
            </a:r>
            <a:r>
              <a:rPr lang="cs-CZ" b="1" dirty="0" err="1">
                <a:latin typeface="+mn-lt"/>
              </a:rPr>
              <a:t>oils</a:t>
            </a:r>
            <a:r>
              <a:rPr lang="cs-CZ" dirty="0">
                <a:latin typeface="+mn-lt"/>
              </a:rPr>
              <a:t>, and </a:t>
            </a:r>
            <a:r>
              <a:rPr lang="cs-CZ" b="1" dirty="0" err="1">
                <a:latin typeface="+mn-lt"/>
              </a:rPr>
              <a:t>contaminants</a:t>
            </a:r>
            <a:endParaRPr lang="cs-CZ" dirty="0">
              <a:latin typeface="+mn-lt"/>
            </a:endParaRPr>
          </a:p>
          <a:p>
            <a:pPr marL="285750" lvl="0" indent="-285750">
              <a:buFont typeface="Arial" panose="020B0604020202020204" pitchFamily="34" charset="0"/>
              <a:buChar char="•"/>
            </a:pPr>
            <a:r>
              <a:rPr lang="cs-CZ" dirty="0" err="1">
                <a:latin typeface="+mn-lt"/>
              </a:rPr>
              <a:t>Safe</a:t>
            </a:r>
            <a:r>
              <a:rPr lang="cs-CZ" dirty="0">
                <a:latin typeface="+mn-lt"/>
              </a:rPr>
              <a:t> </a:t>
            </a:r>
            <a:r>
              <a:rPr lang="cs-CZ" dirty="0" err="1">
                <a:latin typeface="+mn-lt"/>
              </a:rPr>
              <a:t>for</a:t>
            </a:r>
            <a:r>
              <a:rPr lang="cs-CZ" dirty="0">
                <a:latin typeface="+mn-lt"/>
              </a:rPr>
              <a:t> most </a:t>
            </a:r>
            <a:r>
              <a:rPr lang="cs-CZ" b="1" dirty="0" err="1">
                <a:latin typeface="+mn-lt"/>
              </a:rPr>
              <a:t>plastics</a:t>
            </a:r>
            <a:r>
              <a:rPr lang="cs-CZ" b="1" dirty="0">
                <a:latin typeface="+mn-lt"/>
              </a:rPr>
              <a:t> and </a:t>
            </a:r>
            <a:r>
              <a:rPr lang="cs-CZ" b="1" dirty="0" err="1">
                <a:latin typeface="+mn-lt"/>
              </a:rPr>
              <a:t>components</a:t>
            </a:r>
            <a:endParaRPr lang="cs-CZ" dirty="0">
              <a:latin typeface="+mn-lt"/>
            </a:endParaRPr>
          </a:p>
          <a:p>
            <a:pPr marL="285750" lvl="0" indent="-285750">
              <a:buFont typeface="Arial" panose="020B0604020202020204" pitchFamily="34" charset="0"/>
              <a:buChar char="•"/>
            </a:pPr>
            <a:r>
              <a:rPr lang="cs-CZ" dirty="0">
                <a:latin typeface="+mn-lt"/>
              </a:rPr>
              <a:t>Use: </a:t>
            </a:r>
            <a:r>
              <a:rPr lang="cs-CZ" b="1" dirty="0" err="1">
                <a:latin typeface="+mn-lt"/>
              </a:rPr>
              <a:t>manual</a:t>
            </a:r>
            <a:r>
              <a:rPr lang="cs-CZ" b="1" dirty="0">
                <a:latin typeface="+mn-lt"/>
              </a:rPr>
              <a:t> </a:t>
            </a:r>
            <a:r>
              <a:rPr lang="cs-CZ" b="1" dirty="0" err="1">
                <a:latin typeface="+mn-lt"/>
              </a:rPr>
              <a:t>or</a:t>
            </a:r>
            <a:r>
              <a:rPr lang="cs-CZ" b="1" dirty="0">
                <a:latin typeface="+mn-lt"/>
              </a:rPr>
              <a:t> </a:t>
            </a:r>
            <a:r>
              <a:rPr lang="cs-CZ" b="1" dirty="0" err="1">
                <a:latin typeface="+mn-lt"/>
              </a:rPr>
              <a:t>machine</a:t>
            </a:r>
            <a:r>
              <a:rPr lang="cs-CZ" b="1" dirty="0">
                <a:latin typeface="+mn-lt"/>
              </a:rPr>
              <a:t> </a:t>
            </a:r>
            <a:r>
              <a:rPr lang="cs-CZ" b="1" dirty="0" err="1">
                <a:latin typeface="+mn-lt"/>
              </a:rPr>
              <a:t>cleaning</a:t>
            </a:r>
            <a:endParaRPr lang="cs-CZ" dirty="0">
              <a:latin typeface="+mn-lt"/>
            </a:endParaRPr>
          </a:p>
          <a:p>
            <a:pPr marL="285750" lvl="0" indent="-285750">
              <a:buFont typeface="Arial" panose="020B0604020202020204" pitchFamily="34" charset="0"/>
              <a:buChar char="•"/>
            </a:pPr>
            <a:r>
              <a:rPr lang="cs-CZ" dirty="0">
                <a:latin typeface="+mn-lt"/>
              </a:rPr>
              <a:t>Fast </a:t>
            </a:r>
            <a:r>
              <a:rPr lang="cs-CZ" dirty="0" err="1">
                <a:latin typeface="+mn-lt"/>
              </a:rPr>
              <a:t>drying</a:t>
            </a:r>
            <a:r>
              <a:rPr lang="cs-CZ" dirty="0">
                <a:latin typeface="+mn-lt"/>
              </a:rPr>
              <a:t>, </a:t>
            </a:r>
            <a:r>
              <a:rPr lang="cs-CZ" b="1" dirty="0" err="1">
                <a:latin typeface="+mn-lt"/>
              </a:rPr>
              <a:t>leaves</a:t>
            </a:r>
            <a:r>
              <a:rPr lang="cs-CZ" b="1" dirty="0">
                <a:latin typeface="+mn-lt"/>
              </a:rPr>
              <a:t> no </a:t>
            </a:r>
            <a:r>
              <a:rPr lang="cs-CZ" b="1" dirty="0" err="1">
                <a:latin typeface="+mn-lt"/>
              </a:rPr>
              <a:t>residue</a:t>
            </a:r>
            <a:endParaRPr lang="cs-CZ" dirty="0">
              <a:latin typeface="+mn-lt"/>
            </a:endParaRPr>
          </a:p>
          <a:p>
            <a:pPr marL="285750" lvl="0" indent="-285750">
              <a:buFont typeface="Arial" panose="020B0604020202020204" pitchFamily="34" charset="0"/>
              <a:buChar char="•"/>
            </a:pPr>
            <a:r>
              <a:rPr lang="cs-CZ" dirty="0" err="1" smtClean="0">
                <a:latin typeface="+mn-lt"/>
              </a:rPr>
              <a:t>Packaging</a:t>
            </a:r>
            <a:r>
              <a:rPr lang="cs-CZ" dirty="0">
                <a:latin typeface="+mn-lt"/>
              </a:rPr>
              <a:t>: </a:t>
            </a:r>
            <a:r>
              <a:rPr lang="cs-CZ" dirty="0" err="1">
                <a:latin typeface="+mn-lt"/>
              </a:rPr>
              <a:t>various</a:t>
            </a:r>
            <a:r>
              <a:rPr lang="cs-CZ" dirty="0">
                <a:latin typeface="+mn-lt"/>
              </a:rPr>
              <a:t> </a:t>
            </a:r>
            <a:r>
              <a:rPr lang="cs-CZ" dirty="0" err="1">
                <a:latin typeface="+mn-lt"/>
              </a:rPr>
              <a:t>sizes</a:t>
            </a:r>
            <a:r>
              <a:rPr lang="cs-CZ" dirty="0">
                <a:latin typeface="+mn-lt"/>
              </a:rPr>
              <a:t> (</a:t>
            </a:r>
            <a:r>
              <a:rPr lang="cs-CZ" dirty="0" err="1">
                <a:latin typeface="+mn-lt"/>
              </a:rPr>
              <a:t>typically</a:t>
            </a:r>
            <a:r>
              <a:rPr lang="cs-CZ" dirty="0">
                <a:latin typeface="+mn-lt"/>
              </a:rPr>
              <a:t> 1L, 5L, </a:t>
            </a:r>
            <a:r>
              <a:rPr lang="cs-CZ" dirty="0" err="1">
                <a:latin typeface="+mn-lt"/>
              </a:rPr>
              <a:t>etc</a:t>
            </a:r>
            <a:r>
              <a:rPr lang="cs-CZ" dirty="0" smtClean="0">
                <a:latin typeface="+mn-lt"/>
              </a:rPr>
              <a:t>.)</a:t>
            </a:r>
          </a:p>
          <a:p>
            <a:pPr marL="285750" indent="-285750">
              <a:buFont typeface="Arial" panose="020B0604020202020204" pitchFamily="34" charset="0"/>
              <a:buChar char="•"/>
            </a:pPr>
            <a:r>
              <a:rPr lang="cs-CZ" b="1" dirty="0"/>
              <a:t>VOC-</a:t>
            </a:r>
            <a:r>
              <a:rPr lang="cs-CZ" b="1" dirty="0" err="1"/>
              <a:t>compliant</a:t>
            </a:r>
            <a:r>
              <a:rPr lang="cs-CZ" b="1" dirty="0"/>
              <a:t>, NON </a:t>
            </a:r>
            <a:r>
              <a:rPr lang="cs-CZ" b="1" dirty="0" smtClean="0"/>
              <a:t>TOXIC</a:t>
            </a:r>
            <a:endParaRPr lang="cs-CZ" dirty="0" smtClean="0">
              <a:latin typeface="+mn-lt"/>
            </a:endParaRPr>
          </a:p>
        </p:txBody>
      </p:sp>
      <p:sp>
        <p:nvSpPr>
          <p:cNvPr id="3" name="Obdélník 2"/>
          <p:cNvSpPr/>
          <p:nvPr/>
        </p:nvSpPr>
        <p:spPr>
          <a:xfrm>
            <a:off x="367994" y="3828896"/>
            <a:ext cx="5639516" cy="2031325"/>
          </a:xfrm>
          <a:prstGeom prst="rect">
            <a:avLst/>
          </a:prstGeom>
        </p:spPr>
        <p:txBody>
          <a:bodyPr wrap="square">
            <a:spAutoFit/>
          </a:bodyPr>
          <a:lstStyle/>
          <a:p>
            <a:pPr marL="285750" lvl="0" indent="-285750">
              <a:buFont typeface="Arial" panose="020B0604020202020204" pitchFamily="34" charset="0"/>
              <a:buChar char="•"/>
            </a:pPr>
            <a:r>
              <a:rPr lang="cs-CZ" dirty="0">
                <a:latin typeface="+mn-lt"/>
              </a:rPr>
              <a:t>Fast-</a:t>
            </a:r>
            <a:r>
              <a:rPr lang="cs-CZ" dirty="0" err="1">
                <a:latin typeface="+mn-lt"/>
              </a:rPr>
              <a:t>drying</a:t>
            </a:r>
            <a:r>
              <a:rPr lang="cs-CZ" dirty="0">
                <a:latin typeface="+mn-lt"/>
              </a:rPr>
              <a:t> </a:t>
            </a:r>
            <a:r>
              <a:rPr lang="cs-CZ" dirty="0" err="1">
                <a:latin typeface="+mn-lt"/>
              </a:rPr>
              <a:t>defluxing</a:t>
            </a:r>
            <a:r>
              <a:rPr lang="cs-CZ" dirty="0">
                <a:latin typeface="+mn-lt"/>
              </a:rPr>
              <a:t>/</a:t>
            </a:r>
            <a:r>
              <a:rPr lang="cs-CZ" dirty="0" err="1">
                <a:latin typeface="+mn-lt"/>
              </a:rPr>
              <a:t>degreasing</a:t>
            </a:r>
            <a:r>
              <a:rPr lang="cs-CZ" dirty="0">
                <a:latin typeface="+mn-lt"/>
              </a:rPr>
              <a:t> </a:t>
            </a:r>
            <a:r>
              <a:rPr lang="cs-CZ" dirty="0" err="1">
                <a:latin typeface="+mn-lt"/>
              </a:rPr>
              <a:t>solvent</a:t>
            </a:r>
            <a:endParaRPr lang="cs-CZ" dirty="0">
              <a:latin typeface="+mn-lt"/>
            </a:endParaRPr>
          </a:p>
          <a:p>
            <a:pPr marL="285750" lvl="0" indent="-285750">
              <a:buFont typeface="Arial" panose="020B0604020202020204" pitchFamily="34" charset="0"/>
              <a:buChar char="•"/>
            </a:pPr>
            <a:r>
              <a:rPr lang="cs-CZ" dirty="0" err="1">
                <a:latin typeface="+mn-lt"/>
              </a:rPr>
              <a:t>Removes</a:t>
            </a:r>
            <a:r>
              <a:rPr lang="cs-CZ" dirty="0">
                <a:latin typeface="+mn-lt"/>
              </a:rPr>
              <a:t> </a:t>
            </a:r>
            <a:r>
              <a:rPr lang="cs-CZ" dirty="0" err="1">
                <a:latin typeface="+mn-lt"/>
              </a:rPr>
              <a:t>grease</a:t>
            </a:r>
            <a:r>
              <a:rPr lang="cs-CZ" dirty="0">
                <a:latin typeface="+mn-lt"/>
              </a:rPr>
              <a:t>, </a:t>
            </a:r>
            <a:r>
              <a:rPr lang="cs-CZ" dirty="0" err="1">
                <a:latin typeface="+mn-lt"/>
              </a:rPr>
              <a:t>oil</a:t>
            </a:r>
            <a:r>
              <a:rPr lang="cs-CZ" dirty="0">
                <a:latin typeface="+mn-lt"/>
              </a:rPr>
              <a:t>, flux, and </a:t>
            </a:r>
            <a:r>
              <a:rPr lang="cs-CZ" dirty="0" err="1">
                <a:latin typeface="+mn-lt"/>
              </a:rPr>
              <a:t>acrylic</a:t>
            </a:r>
            <a:r>
              <a:rPr lang="cs-CZ" dirty="0">
                <a:latin typeface="+mn-lt"/>
              </a:rPr>
              <a:t> </a:t>
            </a:r>
            <a:r>
              <a:rPr lang="cs-CZ" dirty="0" err="1">
                <a:latin typeface="+mn-lt"/>
              </a:rPr>
              <a:t>coatings</a:t>
            </a:r>
            <a:endParaRPr lang="cs-CZ" dirty="0">
              <a:latin typeface="+mn-lt"/>
            </a:endParaRPr>
          </a:p>
          <a:p>
            <a:pPr marL="285750" lvl="0" indent="-285750">
              <a:buFont typeface="Arial" panose="020B0604020202020204" pitchFamily="34" charset="0"/>
              <a:buChar char="•"/>
            </a:pPr>
            <a:r>
              <a:rPr lang="cs-CZ" dirty="0" err="1">
                <a:latin typeface="+mn-lt"/>
              </a:rPr>
              <a:t>Safe</a:t>
            </a:r>
            <a:r>
              <a:rPr lang="cs-CZ" dirty="0">
                <a:latin typeface="+mn-lt"/>
              </a:rPr>
              <a:t> </a:t>
            </a:r>
            <a:r>
              <a:rPr lang="cs-CZ" dirty="0" err="1">
                <a:latin typeface="+mn-lt"/>
              </a:rPr>
              <a:t>for</a:t>
            </a:r>
            <a:r>
              <a:rPr lang="cs-CZ" dirty="0">
                <a:latin typeface="+mn-lt"/>
              </a:rPr>
              <a:t> </a:t>
            </a:r>
            <a:r>
              <a:rPr lang="cs-CZ" dirty="0" err="1">
                <a:latin typeface="+mn-lt"/>
              </a:rPr>
              <a:t>plastics</a:t>
            </a:r>
            <a:r>
              <a:rPr lang="cs-CZ" dirty="0">
                <a:latin typeface="+mn-lt"/>
              </a:rPr>
              <a:t>, </a:t>
            </a:r>
            <a:r>
              <a:rPr lang="cs-CZ" dirty="0" err="1">
                <a:latin typeface="+mn-lt"/>
              </a:rPr>
              <a:t>elastomers</a:t>
            </a:r>
            <a:r>
              <a:rPr lang="cs-CZ" dirty="0">
                <a:latin typeface="+mn-lt"/>
              </a:rPr>
              <a:t>, </a:t>
            </a:r>
            <a:r>
              <a:rPr lang="cs-CZ" dirty="0" err="1">
                <a:latin typeface="+mn-lt"/>
              </a:rPr>
              <a:t>coatings</a:t>
            </a:r>
            <a:endParaRPr lang="cs-CZ" dirty="0">
              <a:latin typeface="+mn-lt"/>
            </a:endParaRPr>
          </a:p>
          <a:p>
            <a:pPr marL="285750" lvl="0" indent="-285750">
              <a:buFont typeface="Arial" panose="020B0604020202020204" pitchFamily="34" charset="0"/>
              <a:buChar char="•"/>
            </a:pPr>
            <a:r>
              <a:rPr lang="cs-CZ" dirty="0" err="1" smtClean="0">
                <a:latin typeface="+mn-lt"/>
              </a:rPr>
              <a:t>Leaves</a:t>
            </a:r>
            <a:r>
              <a:rPr lang="cs-CZ" dirty="0" smtClean="0">
                <a:latin typeface="+mn-lt"/>
              </a:rPr>
              <a:t> </a:t>
            </a:r>
            <a:r>
              <a:rPr lang="cs-CZ" dirty="0">
                <a:latin typeface="+mn-lt"/>
              </a:rPr>
              <a:t>no </a:t>
            </a:r>
            <a:r>
              <a:rPr lang="cs-CZ" dirty="0" err="1">
                <a:latin typeface="+mn-lt"/>
              </a:rPr>
              <a:t>residue</a:t>
            </a:r>
            <a:r>
              <a:rPr lang="cs-CZ" dirty="0">
                <a:latin typeface="+mn-lt"/>
              </a:rPr>
              <a:t>, non-</a:t>
            </a:r>
            <a:r>
              <a:rPr lang="cs-CZ" dirty="0" err="1">
                <a:latin typeface="+mn-lt"/>
              </a:rPr>
              <a:t>conductive</a:t>
            </a:r>
            <a:endParaRPr lang="cs-CZ" dirty="0">
              <a:latin typeface="+mn-lt"/>
            </a:endParaRPr>
          </a:p>
          <a:p>
            <a:pPr marL="285750" lvl="0" indent="-285750">
              <a:buFont typeface="Arial" panose="020B0604020202020204" pitchFamily="34" charset="0"/>
              <a:buChar char="•"/>
            </a:pPr>
            <a:r>
              <a:rPr lang="cs-CZ" dirty="0" err="1">
                <a:latin typeface="+mn-lt"/>
              </a:rPr>
              <a:t>Packaging</a:t>
            </a:r>
            <a:r>
              <a:rPr lang="cs-CZ" dirty="0">
                <a:latin typeface="+mn-lt"/>
              </a:rPr>
              <a:t>: 400 ml aerosol (SND400B), 1L, 5L, </a:t>
            </a:r>
            <a:r>
              <a:rPr lang="cs-CZ" dirty="0" smtClean="0">
                <a:latin typeface="+mn-lt"/>
              </a:rPr>
              <a:t>30L</a:t>
            </a:r>
          </a:p>
          <a:p>
            <a:pPr marL="285750" indent="-285750">
              <a:buFont typeface="Arial" panose="020B0604020202020204" pitchFamily="34" charset="0"/>
              <a:buChar char="•"/>
            </a:pPr>
            <a:r>
              <a:rPr lang="cs-CZ" dirty="0"/>
              <a:t>100% ozone-</a:t>
            </a:r>
            <a:r>
              <a:rPr lang="cs-CZ" dirty="0" err="1"/>
              <a:t>friendly</a:t>
            </a:r>
            <a:r>
              <a:rPr lang="cs-CZ" dirty="0"/>
              <a:t>, no </a:t>
            </a:r>
            <a:r>
              <a:rPr lang="cs-CZ" dirty="0" err="1" smtClean="0"/>
              <a:t>CFCs</a:t>
            </a:r>
            <a:r>
              <a:rPr lang="cs-CZ" dirty="0" smtClean="0"/>
              <a:t> / </a:t>
            </a:r>
            <a:r>
              <a:rPr lang="cs-CZ" dirty="0" err="1" smtClean="0"/>
              <a:t>halogens</a:t>
            </a:r>
            <a:endParaRPr lang="cs-CZ" dirty="0"/>
          </a:p>
          <a:p>
            <a:pPr lvl="0"/>
            <a:endParaRPr lang="cs-CZ" dirty="0">
              <a:latin typeface="+mn-lt"/>
            </a:endParaRPr>
          </a:p>
        </p:txBody>
      </p:sp>
      <p:sp>
        <p:nvSpPr>
          <p:cNvPr id="26" name="ZoneTexte 5">
            <a:extLst>
              <a:ext uri="{FF2B5EF4-FFF2-40B4-BE49-F238E27FC236}">
                <a16:creationId xmlns:a16="http://schemas.microsoft.com/office/drawing/2014/main" xmlns="" id="{4FED2FD8-155D-4BF1-9A8F-1932322B6123}"/>
              </a:ext>
            </a:extLst>
          </p:cNvPr>
          <p:cNvSpPr txBox="1"/>
          <p:nvPr/>
        </p:nvSpPr>
        <p:spPr>
          <a:xfrm>
            <a:off x="5916613" y="2245291"/>
            <a:ext cx="6275387" cy="2308324"/>
          </a:xfrm>
          <a:prstGeom prst="rect">
            <a:avLst/>
          </a:prstGeom>
          <a:noFill/>
        </p:spPr>
        <p:txBody>
          <a:bodyPr wrap="square" numCol="2">
            <a:spAutoFit/>
          </a:bodyPr>
          <a:lstStyle/>
          <a:p>
            <a:pPr marL="342900" indent="-342900">
              <a:buFont typeface="Arial" panose="020B0604020202020204" pitchFamily="34" charset="0"/>
              <a:buChar char="•"/>
            </a:pPr>
            <a:r>
              <a:rPr lang="en-US" b="1" dirty="0">
                <a:latin typeface="+mn-lt"/>
                <a:cs typeface="Calibri" panose="020F0502020204030204" pitchFamily="34" charset="0"/>
              </a:rPr>
              <a:t>Locally</a:t>
            </a:r>
            <a:r>
              <a:rPr lang="fr-FR" dirty="0">
                <a:latin typeface="+mn-lt"/>
                <a:cs typeface="Calibri" panose="020F0502020204030204" pitchFamily="34" charset="0"/>
              </a:rPr>
              <a:t> : </a:t>
            </a:r>
          </a:p>
          <a:p>
            <a:pPr marL="742950" lvl="1" indent="-285750">
              <a:buFont typeface="Arial" panose="020B0604020202020204" pitchFamily="34" charset="0"/>
              <a:buChar char="•"/>
            </a:pPr>
            <a:r>
              <a:rPr lang="en-US" dirty="0">
                <a:latin typeface="+mn-lt"/>
                <a:cs typeface="Calibri" panose="020F0502020204030204" pitchFamily="34" charset="0"/>
              </a:rPr>
              <a:t>Pen </a:t>
            </a:r>
          </a:p>
          <a:p>
            <a:pPr marL="742950" lvl="1" indent="-285750">
              <a:buFont typeface="Arial" panose="020B0604020202020204" pitchFamily="34" charset="0"/>
              <a:buChar char="•"/>
            </a:pPr>
            <a:r>
              <a:rPr lang="en-US" dirty="0">
                <a:latin typeface="+mn-lt"/>
                <a:cs typeface="Calibri" panose="020F0502020204030204" pitchFamily="34" charset="0"/>
              </a:rPr>
              <a:t>Aerosol (with brush)</a:t>
            </a:r>
          </a:p>
          <a:p>
            <a:pPr lvl="1"/>
            <a:endParaRPr lang="cs-CZ" dirty="0" smtClean="0">
              <a:latin typeface="+mn-lt"/>
              <a:cs typeface="Calibri" panose="020F0502020204030204" pitchFamily="34" charset="0"/>
            </a:endParaRPr>
          </a:p>
          <a:p>
            <a:pPr lvl="1"/>
            <a:endParaRPr lang="cs-CZ" dirty="0">
              <a:latin typeface="+mn-lt"/>
              <a:cs typeface="Calibri" panose="020F0502020204030204" pitchFamily="34" charset="0"/>
            </a:endParaRPr>
          </a:p>
          <a:p>
            <a:pPr lvl="1"/>
            <a:endParaRPr lang="cs-CZ" dirty="0" smtClean="0">
              <a:latin typeface="+mn-lt"/>
              <a:cs typeface="Calibri" panose="020F0502020204030204" pitchFamily="34" charset="0"/>
            </a:endParaRPr>
          </a:p>
          <a:p>
            <a:pPr lvl="1"/>
            <a:endParaRPr lang="cs-CZ" dirty="0" smtClean="0">
              <a:latin typeface="+mn-lt"/>
              <a:cs typeface="Calibri" panose="020F0502020204030204" pitchFamily="34" charset="0"/>
            </a:endParaRPr>
          </a:p>
          <a:p>
            <a:pPr lvl="1"/>
            <a:endParaRPr lang="cs-CZ" dirty="0">
              <a:latin typeface="+mn-lt"/>
              <a:cs typeface="Calibri" panose="020F0502020204030204" pitchFamily="34" charset="0"/>
            </a:endParaRPr>
          </a:p>
          <a:p>
            <a:pPr marL="342900" indent="-342900">
              <a:buFont typeface="Arial" panose="020B0604020202020204" pitchFamily="34" charset="0"/>
              <a:buChar char="•"/>
            </a:pPr>
            <a:r>
              <a:rPr lang="en-US" b="1" dirty="0" smtClean="0">
                <a:latin typeface="+mn-lt"/>
                <a:cs typeface="Calibri" panose="020F0502020204030204" pitchFamily="34" charset="0"/>
              </a:rPr>
              <a:t>Totally </a:t>
            </a:r>
            <a:r>
              <a:rPr lang="en-US" dirty="0">
                <a:latin typeface="+mn-lt"/>
                <a:cs typeface="Calibri" panose="020F0502020204030204" pitchFamily="34" charset="0"/>
              </a:rPr>
              <a:t>: </a:t>
            </a:r>
          </a:p>
          <a:p>
            <a:pPr marL="800100" lvl="1" indent="-342900">
              <a:buFont typeface="Arial" panose="020B0604020202020204" pitchFamily="34" charset="0"/>
              <a:buChar char="•"/>
            </a:pPr>
            <a:r>
              <a:rPr lang="en-US" dirty="0">
                <a:latin typeface="+mn-lt"/>
                <a:cs typeface="Calibri" panose="020F0502020204030204" pitchFamily="34" charset="0"/>
              </a:rPr>
              <a:t>Aerosol (with brush)</a:t>
            </a:r>
          </a:p>
          <a:p>
            <a:pPr marL="800100" lvl="1" indent="-342900">
              <a:buFont typeface="Arial" panose="020B0604020202020204" pitchFamily="34" charset="0"/>
              <a:buChar char="•"/>
            </a:pPr>
            <a:r>
              <a:rPr lang="en-US" dirty="0">
                <a:latin typeface="+mn-lt"/>
                <a:cs typeface="Calibri" panose="020F0502020204030204" pitchFamily="34" charset="0"/>
              </a:rPr>
              <a:t>Can (by dipping</a:t>
            </a:r>
            <a:r>
              <a:rPr lang="en-US" dirty="0" smtClean="0">
                <a:latin typeface="+mn-lt"/>
                <a:cs typeface="Calibri" panose="020F0502020204030204" pitchFamily="34" charset="0"/>
              </a:rPr>
              <a:t>)</a:t>
            </a:r>
            <a:endParaRPr lang="en-US" dirty="0">
              <a:latin typeface="+mn-lt"/>
              <a:cs typeface="Calibri" panose="020F0502020204030204" pitchFamily="34" charset="0"/>
            </a:endParaRPr>
          </a:p>
        </p:txBody>
      </p:sp>
      <p:grpSp>
        <p:nvGrpSpPr>
          <p:cNvPr id="28" name="Skupina 27"/>
          <p:cNvGrpSpPr/>
          <p:nvPr/>
        </p:nvGrpSpPr>
        <p:grpSpPr>
          <a:xfrm>
            <a:off x="6007510" y="1646527"/>
            <a:ext cx="6184491" cy="460375"/>
            <a:chOff x="0" y="4515062"/>
            <a:chExt cx="7037388" cy="460375"/>
          </a:xfrm>
        </p:grpSpPr>
        <p:sp>
          <p:nvSpPr>
            <p:cNvPr id="31" name="Rectangle 1"/>
            <p:cNvSpPr/>
            <p:nvPr/>
          </p:nvSpPr>
          <p:spPr>
            <a:xfrm>
              <a:off x="0" y="4515062"/>
              <a:ext cx="7037388" cy="460375"/>
            </a:xfrm>
            <a:prstGeom prst="rect">
              <a:avLst/>
            </a:prstGeom>
            <a:solidFill>
              <a:srgbClr val="94C11F"/>
            </a:solidFill>
            <a:ln>
              <a:solidFill>
                <a:srgbClr val="94C11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a:p>
          </p:txBody>
        </p:sp>
        <p:sp>
          <p:nvSpPr>
            <p:cNvPr id="32" name="Obdélník 31"/>
            <p:cNvSpPr/>
            <p:nvPr/>
          </p:nvSpPr>
          <p:spPr>
            <a:xfrm>
              <a:off x="218812" y="4560739"/>
              <a:ext cx="1987874" cy="369332"/>
            </a:xfrm>
            <a:prstGeom prst="rect">
              <a:avLst/>
            </a:prstGeom>
          </p:spPr>
          <p:txBody>
            <a:bodyPr wrap="none">
              <a:spAutoFit/>
            </a:bodyPr>
            <a:lstStyle/>
            <a:p>
              <a:r>
                <a:rPr lang="cs-CZ" b="1" dirty="0" smtClean="0">
                  <a:solidFill>
                    <a:schemeClr val="bg1"/>
                  </a:solidFill>
                  <a:latin typeface="Calibri" panose="020F0502020204030204" pitchFamily="34" charset="0"/>
                  <a:cs typeface="Calibri" panose="020F0502020204030204" pitchFamily="34" charset="0"/>
                  <a:sym typeface="Wingdings" panose="05000000000000000000" pitchFamily="2" charset="2"/>
                </a:rPr>
                <a:t>HOW TO CLEAN:</a:t>
              </a:r>
              <a:endParaRPr lang="cs-CZ" dirty="0">
                <a:solidFill>
                  <a:schemeClr val="bg1"/>
                </a:solidFill>
                <a:latin typeface="Calibri" panose="020F0502020204030204" pitchFamily="34" charset="0"/>
                <a:cs typeface="Calibri" panose="020F0502020204030204" pitchFamily="34" charset="0"/>
              </a:endParaRPr>
            </a:p>
          </p:txBody>
        </p:sp>
      </p:grpSp>
      <p:pic>
        <p:nvPicPr>
          <p:cNvPr id="4097"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15476" y="3431086"/>
            <a:ext cx="3477659" cy="2832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3" name="Image 2" descr="Une image contenant signe&#10;&#10;Description générée automatiquement"/>
          <p:cNvPicPr>
            <a:picLocks noChangeAspect="1"/>
          </p:cNvPicPr>
          <p:nvPr/>
        </p:nvPicPr>
        <p:blipFill>
          <a:blip r:embed="rId5"/>
          <a:srcRect/>
          <a:stretch>
            <a:fillRect/>
          </a:stretch>
        </p:blipFill>
        <p:spPr bwMode="auto">
          <a:xfrm>
            <a:off x="338138" y="5564188"/>
            <a:ext cx="2138362" cy="1268412"/>
          </a:xfrm>
          <a:prstGeom prst="rect">
            <a:avLst/>
          </a:prstGeom>
          <a:noFill/>
          <a:ln w="9525">
            <a:noFill/>
            <a:miter lim="800000"/>
            <a:headEnd/>
            <a:tailEnd/>
          </a:ln>
        </p:spPr>
      </p:pic>
    </p:spTree>
    <p:extLst>
      <p:ext uri="{BB962C8B-B14F-4D97-AF65-F5344CB8AC3E}">
        <p14:creationId xmlns:p14="http://schemas.microsoft.com/office/powerpoint/2010/main" val="346765408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Image 2" descr="Une image contenant signe&#10;&#10;Description générée automatiquement"/>
          <p:cNvPicPr>
            <a:picLocks noChangeAspect="1"/>
          </p:cNvPicPr>
          <p:nvPr/>
        </p:nvPicPr>
        <p:blipFill>
          <a:blip r:embed="rId3"/>
          <a:srcRect/>
          <a:stretch>
            <a:fillRect/>
          </a:stretch>
        </p:blipFill>
        <p:spPr bwMode="auto">
          <a:xfrm>
            <a:off x="338138" y="5564188"/>
            <a:ext cx="2138362" cy="1268412"/>
          </a:xfrm>
          <a:prstGeom prst="rect">
            <a:avLst/>
          </a:prstGeom>
          <a:noFill/>
          <a:ln w="9525">
            <a:noFill/>
            <a:miter lim="800000"/>
            <a:headEnd/>
            <a:tailEnd/>
          </a:ln>
        </p:spPr>
      </p:pic>
      <p:sp>
        <p:nvSpPr>
          <p:cNvPr id="2" name="Obdélník 1"/>
          <p:cNvSpPr/>
          <p:nvPr/>
        </p:nvSpPr>
        <p:spPr>
          <a:xfrm>
            <a:off x="5264474" y="4502863"/>
            <a:ext cx="4254691" cy="369332"/>
          </a:xfrm>
          <a:prstGeom prst="rect">
            <a:avLst/>
          </a:prstGeom>
        </p:spPr>
        <p:txBody>
          <a:bodyPr wrap="none">
            <a:spAutoFit/>
          </a:bodyPr>
          <a:lstStyle/>
          <a:p>
            <a:r>
              <a:rPr lang="cs-CZ" dirty="0" smtClean="0">
                <a:latin typeface="Calibri" panose="020F0502020204030204" pitchFamily="34" charset="0"/>
                <a:cs typeface="Calibri" panose="020F0502020204030204" pitchFamily="34" charset="0"/>
                <a:hlinkClick r:id="rId4"/>
              </a:rPr>
              <a:t>www.abchimie.com</a:t>
            </a:r>
            <a:r>
              <a:rPr lang="cs-CZ" dirty="0" smtClean="0">
                <a:latin typeface="Calibri" panose="020F0502020204030204" pitchFamily="34" charset="0"/>
                <a:cs typeface="Calibri" panose="020F0502020204030204" pitchFamily="34" charset="0"/>
              </a:rPr>
              <a:t>  </a:t>
            </a:r>
            <a:r>
              <a:rPr lang="cs-CZ" dirty="0" err="1" smtClean="0">
                <a:latin typeface="Calibri" panose="020F0502020204030204" pitchFamily="34" charset="0"/>
                <a:cs typeface="Calibri" panose="020F0502020204030204" pitchFamily="34" charset="0"/>
              </a:rPr>
              <a:t>for</a:t>
            </a:r>
            <a:r>
              <a:rPr lang="cs-CZ" dirty="0" smtClean="0">
                <a:latin typeface="Calibri" panose="020F0502020204030204" pitchFamily="34" charset="0"/>
                <a:cs typeface="Calibri" panose="020F0502020204030204" pitchFamily="34" charset="0"/>
              </a:rPr>
              <a:t> </a:t>
            </a:r>
            <a:r>
              <a:rPr lang="cs-CZ" dirty="0" err="1" smtClean="0">
                <a:latin typeface="Calibri" panose="020F0502020204030204" pitchFamily="34" charset="0"/>
                <a:cs typeface="Calibri" panose="020F0502020204030204" pitchFamily="34" charset="0"/>
              </a:rPr>
              <a:t>latest</a:t>
            </a:r>
            <a:r>
              <a:rPr lang="cs-CZ" dirty="0" smtClean="0">
                <a:latin typeface="Calibri" panose="020F0502020204030204" pitchFamily="34" charset="0"/>
                <a:cs typeface="Calibri" panose="020F0502020204030204" pitchFamily="34" charset="0"/>
              </a:rPr>
              <a:t> </a:t>
            </a:r>
            <a:r>
              <a:rPr lang="cs-CZ" dirty="0" err="1" smtClean="0">
                <a:latin typeface="Calibri" panose="020F0502020204030204" pitchFamily="34" charset="0"/>
                <a:cs typeface="Calibri" panose="020F0502020204030204" pitchFamily="34" charset="0"/>
              </a:rPr>
              <a:t>information</a:t>
            </a:r>
            <a:r>
              <a:rPr lang="cs-CZ" dirty="0">
                <a:latin typeface="Calibri" panose="020F0502020204030204" pitchFamily="34" charset="0"/>
                <a:cs typeface="Calibri" panose="020F0502020204030204" pitchFamily="34" charset="0"/>
              </a:rPr>
              <a:t>.</a:t>
            </a:r>
          </a:p>
        </p:txBody>
      </p:sp>
      <p:sp>
        <p:nvSpPr>
          <p:cNvPr id="3" name="Obdélník 2"/>
          <p:cNvSpPr/>
          <p:nvPr/>
        </p:nvSpPr>
        <p:spPr>
          <a:xfrm>
            <a:off x="1114886" y="1689281"/>
            <a:ext cx="5309467" cy="923330"/>
          </a:xfrm>
          <a:prstGeom prst="rect">
            <a:avLst/>
          </a:prstGeom>
        </p:spPr>
        <p:txBody>
          <a:bodyPr wrap="none">
            <a:spAutoFit/>
          </a:bodyPr>
          <a:lstStyle/>
          <a:p>
            <a:r>
              <a:rPr lang="cs-CZ" dirty="0" smtClean="0">
                <a:latin typeface="Calibri" panose="020F0502020204030204" pitchFamily="34" charset="0"/>
                <a:cs typeface="Calibri" panose="020F0502020204030204" pitchFamily="34" charset="0"/>
              </a:rPr>
              <a:t>V</a:t>
            </a:r>
            <a:r>
              <a:rPr lang="en-US" dirty="0" err="1" smtClean="0">
                <a:latin typeface="Calibri" panose="020F0502020204030204" pitchFamily="34" charset="0"/>
                <a:cs typeface="Calibri" panose="020F0502020204030204" pitchFamily="34" charset="0"/>
              </a:rPr>
              <a:t>isit</a:t>
            </a:r>
            <a:r>
              <a:rPr lang="en-US" dirty="0" smtClean="0">
                <a:latin typeface="Calibri" panose="020F0502020204030204" pitchFamily="34" charset="0"/>
                <a:cs typeface="Calibri" panose="020F0502020204030204" pitchFamily="34" charset="0"/>
              </a:rPr>
              <a:t> </a:t>
            </a:r>
            <a:r>
              <a:rPr lang="en-US" dirty="0" smtClean="0">
                <a:latin typeface="Calibri" panose="020F0502020204030204" pitchFamily="34" charset="0"/>
                <a:cs typeface="Calibri" panose="020F0502020204030204" pitchFamily="34" charset="0"/>
                <a:hlinkClick r:id="rId5"/>
              </a:rPr>
              <a:t>www.atd-</a:t>
            </a:r>
            <a:r>
              <a:rPr lang="cs-CZ" dirty="0" smtClean="0">
                <a:latin typeface="Calibri" panose="020F0502020204030204" pitchFamily="34" charset="0"/>
                <a:cs typeface="Calibri" panose="020F0502020204030204" pitchFamily="34" charset="0"/>
                <a:hlinkClick r:id="rId5"/>
              </a:rPr>
              <a:t>shop</a:t>
            </a:r>
            <a:r>
              <a:rPr lang="en-US" dirty="0" smtClean="0">
                <a:latin typeface="Calibri" panose="020F0502020204030204" pitchFamily="34" charset="0"/>
                <a:cs typeface="Calibri" panose="020F0502020204030204" pitchFamily="34" charset="0"/>
                <a:hlinkClick r:id="rId5"/>
              </a:rPr>
              <a:t>.c</a:t>
            </a:r>
            <a:r>
              <a:rPr lang="cs-CZ" dirty="0" err="1" smtClean="0">
                <a:latin typeface="Calibri" panose="020F0502020204030204" pitchFamily="34" charset="0"/>
                <a:cs typeface="Calibri" panose="020F0502020204030204" pitchFamily="34" charset="0"/>
                <a:hlinkClick r:id="rId5"/>
              </a:rPr>
              <a:t>om</a:t>
            </a:r>
            <a:r>
              <a:rPr lang="cs-CZ" dirty="0">
                <a:latin typeface="Calibri" panose="020F0502020204030204" pitchFamily="34" charset="0"/>
                <a:cs typeface="Calibri" panose="020F0502020204030204" pitchFamily="34" charset="0"/>
                <a:hlinkClick r:id="rId5"/>
              </a:rPr>
              <a:t> </a:t>
            </a:r>
            <a:r>
              <a:rPr lang="cs-CZ" dirty="0" smtClean="0">
                <a:latin typeface="Calibri" panose="020F0502020204030204" pitchFamily="34" charset="0"/>
                <a:cs typeface="Calibri" panose="020F0502020204030204" pitchFamily="34" charset="0"/>
                <a:hlinkClick r:id="rId5"/>
              </a:rPr>
              <a:t> </a:t>
            </a:r>
            <a:r>
              <a:rPr lang="cs-CZ" dirty="0" err="1" smtClean="0">
                <a:latin typeface="Calibri" panose="020F0502020204030204" pitchFamily="34" charset="0"/>
                <a:cs typeface="Calibri" panose="020F0502020204030204" pitchFamily="34" charset="0"/>
              </a:rPr>
              <a:t>or</a:t>
            </a:r>
            <a:r>
              <a:rPr lang="cs-CZ" dirty="0" smtClean="0">
                <a:latin typeface="Calibri" panose="020F0502020204030204" pitchFamily="34" charset="0"/>
                <a:cs typeface="Calibri" panose="020F0502020204030204" pitchFamily="34" charset="0"/>
              </a:rPr>
              <a:t> </a:t>
            </a:r>
            <a:r>
              <a:rPr lang="cs-CZ" dirty="0" smtClean="0">
                <a:latin typeface="Calibri" panose="020F0502020204030204" pitchFamily="34" charset="0"/>
                <a:cs typeface="Calibri" panose="020F0502020204030204" pitchFamily="34" charset="0"/>
                <a:hlinkClick r:id="rId6"/>
              </a:rPr>
              <a:t>www.atd-elektronik.cz</a:t>
            </a:r>
            <a:endParaRPr lang="cs-CZ" dirty="0" smtClean="0">
              <a:latin typeface="Calibri" panose="020F0502020204030204" pitchFamily="34" charset="0"/>
              <a:cs typeface="Calibri" panose="020F0502020204030204" pitchFamily="34" charset="0"/>
            </a:endParaRPr>
          </a:p>
          <a:p>
            <a:r>
              <a:rPr lang="cs-CZ" dirty="0">
                <a:latin typeface="Calibri" panose="020F0502020204030204" pitchFamily="34" charset="0"/>
                <a:cs typeface="Calibri" panose="020F0502020204030204" pitchFamily="34" charset="0"/>
              </a:rPr>
              <a:t> </a:t>
            </a:r>
            <a:r>
              <a:rPr lang="cs-CZ" dirty="0" smtClean="0">
                <a:latin typeface="Calibri" panose="020F0502020204030204" pitchFamily="34" charset="0"/>
                <a:cs typeface="Calibri" panose="020F0502020204030204" pitchFamily="34" charset="0"/>
              </a:rPr>
              <a:t>    </a:t>
            </a:r>
          </a:p>
          <a:p>
            <a:r>
              <a:rPr lang="cs-CZ" dirty="0">
                <a:latin typeface="Calibri" panose="020F0502020204030204" pitchFamily="34" charset="0"/>
                <a:cs typeface="Calibri" panose="020F0502020204030204" pitchFamily="34" charset="0"/>
              </a:rPr>
              <a:t> </a:t>
            </a:r>
            <a:r>
              <a:rPr lang="cs-CZ" dirty="0" smtClean="0">
                <a:latin typeface="Calibri" panose="020F0502020204030204" pitchFamily="34" charset="0"/>
                <a:cs typeface="Calibri" panose="020F0502020204030204" pitchFamily="34" charset="0"/>
              </a:rPr>
              <a:t>                            </a:t>
            </a:r>
            <a:r>
              <a:rPr lang="cs-CZ" dirty="0" err="1" smtClean="0">
                <a:latin typeface="Calibri" panose="020F0502020204030204" pitchFamily="34" charset="0"/>
                <a:cs typeface="Calibri" panose="020F0502020204030204" pitchFamily="34" charset="0"/>
              </a:rPr>
              <a:t>for</a:t>
            </a:r>
            <a:r>
              <a:rPr lang="cs-CZ" dirty="0" smtClean="0">
                <a:latin typeface="Calibri" panose="020F0502020204030204" pitchFamily="34" charset="0"/>
                <a:cs typeface="Calibri" panose="020F0502020204030204" pitchFamily="34" charset="0"/>
              </a:rPr>
              <a:t> </a:t>
            </a:r>
            <a:r>
              <a:rPr lang="cs-CZ" dirty="0" err="1" smtClean="0">
                <a:latin typeface="Calibri" panose="020F0502020204030204" pitchFamily="34" charset="0"/>
                <a:cs typeface="Calibri" panose="020F0502020204030204" pitchFamily="34" charset="0"/>
              </a:rPr>
              <a:t>additional</a:t>
            </a:r>
            <a:r>
              <a:rPr lang="cs-CZ" dirty="0" smtClean="0">
                <a:latin typeface="Calibri" panose="020F0502020204030204" pitchFamily="34" charset="0"/>
                <a:cs typeface="Calibri" panose="020F0502020204030204" pitchFamily="34" charset="0"/>
              </a:rPr>
              <a:t> </a:t>
            </a:r>
            <a:r>
              <a:rPr lang="cs-CZ" dirty="0" err="1" smtClean="0">
                <a:latin typeface="Calibri" panose="020F0502020204030204" pitchFamily="34" charset="0"/>
                <a:cs typeface="Calibri" panose="020F0502020204030204" pitchFamily="34" charset="0"/>
              </a:rPr>
              <a:t>information</a:t>
            </a:r>
            <a:r>
              <a:rPr lang="cs-CZ" dirty="0" smtClean="0">
                <a:latin typeface="Calibri" panose="020F0502020204030204" pitchFamily="34" charset="0"/>
                <a:cs typeface="Calibri" panose="020F0502020204030204" pitchFamily="34" charset="0"/>
              </a:rPr>
              <a:t> </a:t>
            </a:r>
            <a:r>
              <a:rPr lang="cs-CZ" dirty="0" err="1" smtClean="0">
                <a:latin typeface="Calibri" panose="020F0502020204030204" pitchFamily="34" charset="0"/>
                <a:cs typeface="Calibri" panose="020F0502020204030204" pitchFamily="34" charset="0"/>
              </a:rPr>
              <a:t>or</a:t>
            </a:r>
            <a:r>
              <a:rPr lang="cs-CZ" dirty="0" smtClean="0">
                <a:latin typeface="Calibri" panose="020F0502020204030204" pitchFamily="34" charset="0"/>
                <a:cs typeface="Calibri" panose="020F0502020204030204" pitchFamily="34" charset="0"/>
              </a:rPr>
              <a:t> </a:t>
            </a:r>
            <a:r>
              <a:rPr lang="cs-CZ" dirty="0" err="1" smtClean="0">
                <a:latin typeface="Calibri" panose="020F0502020204030204" pitchFamily="34" charset="0"/>
                <a:cs typeface="Calibri" panose="020F0502020204030204" pitchFamily="34" charset="0"/>
              </a:rPr>
              <a:t>inquiry</a:t>
            </a:r>
            <a:r>
              <a:rPr lang="cs-CZ" dirty="0" smtClean="0">
                <a:latin typeface="Calibri" panose="020F0502020204030204" pitchFamily="34" charset="0"/>
                <a:cs typeface="Calibri" panose="020F0502020204030204" pitchFamily="34" charset="0"/>
              </a:rPr>
              <a:t>.</a:t>
            </a:r>
            <a:endParaRPr lang="cs-CZ" dirty="0">
              <a:latin typeface="Calibri" panose="020F0502020204030204" pitchFamily="34" charset="0"/>
              <a:cs typeface="Calibri" panose="020F0502020204030204" pitchFamily="34" charset="0"/>
            </a:endParaRPr>
          </a:p>
        </p:txBody>
      </p:sp>
      <p:sp>
        <p:nvSpPr>
          <p:cNvPr id="5" name="Obdélník 4"/>
          <p:cNvSpPr/>
          <p:nvPr/>
        </p:nvSpPr>
        <p:spPr>
          <a:xfrm>
            <a:off x="4790018" y="5466425"/>
            <a:ext cx="2927981" cy="369332"/>
          </a:xfrm>
          <a:prstGeom prst="rect">
            <a:avLst/>
          </a:prstGeom>
        </p:spPr>
        <p:txBody>
          <a:bodyPr wrap="none">
            <a:spAutoFit/>
          </a:bodyPr>
          <a:lstStyle/>
          <a:p>
            <a:r>
              <a:rPr lang="en-US" dirty="0">
                <a:latin typeface="Calibri" panose="020F0502020204030204" pitchFamily="34" charset="0"/>
                <a:cs typeface="Calibri" panose="020F0502020204030204" pitchFamily="34" charset="0"/>
              </a:rPr>
              <a:t>Thank you for your attention.</a:t>
            </a:r>
            <a:endParaRPr lang="cs-CZ" dirty="0">
              <a:latin typeface="Calibri" panose="020F0502020204030204" pitchFamily="34" charset="0"/>
              <a:cs typeface="Calibri" panose="020F0502020204030204" pitchFamily="34" charset="0"/>
            </a:endParaRPr>
          </a:p>
        </p:txBody>
      </p:sp>
      <p:sp>
        <p:nvSpPr>
          <p:cNvPr id="7" name="Obdélník 6"/>
          <p:cNvSpPr/>
          <p:nvPr/>
        </p:nvSpPr>
        <p:spPr>
          <a:xfrm>
            <a:off x="8614515" y="2150946"/>
            <a:ext cx="2399071" cy="1754326"/>
          </a:xfrm>
          <a:prstGeom prst="rect">
            <a:avLst/>
          </a:prstGeom>
        </p:spPr>
        <p:txBody>
          <a:bodyPr wrap="square">
            <a:spAutoFit/>
          </a:bodyPr>
          <a:lstStyle/>
          <a:p>
            <a:r>
              <a:rPr lang="cs-CZ" dirty="0" err="1">
                <a:latin typeface="+mn-lt"/>
              </a:rPr>
              <a:t>Luženice</a:t>
            </a:r>
            <a:r>
              <a:rPr lang="cs-CZ" dirty="0">
                <a:latin typeface="+mn-lt"/>
              </a:rPr>
              <a:t> č. 10</a:t>
            </a:r>
          </a:p>
          <a:p>
            <a:r>
              <a:rPr lang="cs-CZ" dirty="0">
                <a:latin typeface="+mn-lt"/>
              </a:rPr>
              <a:t>34401  Domažlice</a:t>
            </a:r>
          </a:p>
          <a:p>
            <a:r>
              <a:rPr lang="cs-CZ" dirty="0">
                <a:latin typeface="+mn-lt"/>
              </a:rPr>
              <a:t>Česká </a:t>
            </a:r>
            <a:r>
              <a:rPr lang="cs-CZ" dirty="0" smtClean="0">
                <a:latin typeface="+mn-lt"/>
              </a:rPr>
              <a:t>republika</a:t>
            </a:r>
          </a:p>
          <a:p>
            <a:endParaRPr lang="cs-CZ" dirty="0" smtClean="0">
              <a:latin typeface="+mn-lt"/>
            </a:endParaRPr>
          </a:p>
          <a:p>
            <a:r>
              <a:rPr lang="cs-CZ" dirty="0" smtClean="0">
                <a:latin typeface="+mn-lt"/>
              </a:rPr>
              <a:t>Tel. +420 379 723 915</a:t>
            </a:r>
          </a:p>
          <a:p>
            <a:r>
              <a:rPr lang="cs-CZ" dirty="0">
                <a:latin typeface="+mn-lt"/>
              </a:rPr>
              <a:t>info@atd-elektronik.cz</a:t>
            </a:r>
          </a:p>
        </p:txBody>
      </p:sp>
      <p:pic>
        <p:nvPicPr>
          <p:cNvPr id="5125" name="Picture 5" descr="https://media.canva.com/v2/files/uri:ifs%3A%2F%2FM%2Fa71e82b5-387c-4219-96bb-045a133fc670?csig=AAAAAAAAAAAAAAAAAAAAAMy9ZTIJZKY2tgKMau1Iv-pyjbQA4fsCg8d8jqgckwJn&amp;exp=1744290589&amp;signer=media-rpc&amp;token=AAIAAU0AJGE3MWU4MmI1LTM4N2MtNDIxOS05NmJiLTA0NWExMzNmYzY3MAAAAAABlh_SKUieeDD1-jfvCy5rTrnWjMJx_ZboUDeSqRcWGyPWBaTYcQ"/>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38138" y="3268957"/>
            <a:ext cx="3874770" cy="2190088"/>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420558" y="1376205"/>
            <a:ext cx="2786987" cy="6549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Rectangle 1"/>
          <p:cNvSpPr/>
          <p:nvPr/>
        </p:nvSpPr>
        <p:spPr>
          <a:xfrm>
            <a:off x="259" y="665197"/>
            <a:ext cx="8219509" cy="460375"/>
          </a:xfrm>
          <a:prstGeom prst="rect">
            <a:avLst/>
          </a:prstGeom>
          <a:solidFill>
            <a:srgbClr val="94C11F"/>
          </a:solidFill>
          <a:ln>
            <a:solidFill>
              <a:srgbClr val="94C11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cs-CZ" b="1" dirty="0" smtClean="0">
                <a:latin typeface="Calibri" panose="020F0502020204030204" pitchFamily="34" charset="0"/>
                <a:cs typeface="Calibri" panose="020F0502020204030204" pitchFamily="34" charset="0"/>
              </a:rPr>
              <a:t>        INTERESTED IN AB CHIMIE PRODUCTS OR WANT TO LEARN MORE?</a:t>
            </a:r>
            <a:endParaRPr lang="fr-FR" b="1"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103218551"/>
      </p:ext>
    </p:extLst>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5446</TotalTime>
  <Words>1085</Words>
  <Application>Microsoft Office PowerPoint</Application>
  <PresentationFormat>Vlastní</PresentationFormat>
  <Paragraphs>194</Paragraphs>
  <Slides>14</Slides>
  <Notes>14</Notes>
  <HiddenSlides>0</HiddenSlides>
  <MMClips>0</MMClips>
  <ScaleCrop>false</ScaleCrop>
  <HeadingPairs>
    <vt:vector size="4" baseType="variant">
      <vt:variant>
        <vt:lpstr>Motiv</vt:lpstr>
      </vt:variant>
      <vt:variant>
        <vt:i4>1</vt:i4>
      </vt:variant>
      <vt:variant>
        <vt:lpstr>Nadpisy snímků</vt:lpstr>
      </vt:variant>
      <vt:variant>
        <vt:i4>14</vt:i4>
      </vt:variant>
    </vt:vector>
  </HeadingPairs>
  <TitlesOfParts>
    <vt:vector size="15" baseType="lpstr">
      <vt:lpstr>Thème Office</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laurent malloggi</dc:creator>
  <cp:lastModifiedBy>Uživatel systému Windows</cp:lastModifiedBy>
  <cp:revision>160</cp:revision>
  <cp:lastPrinted>2019-10-11T09:52:37Z</cp:lastPrinted>
  <dcterms:created xsi:type="dcterms:W3CDTF">2019-10-11T09:20:01Z</dcterms:created>
  <dcterms:modified xsi:type="dcterms:W3CDTF">2025-04-10T11:30:11Z</dcterms:modified>
</cp:coreProperties>
</file>